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0"/>
  </p:notesMasterIdLst>
  <p:sldIdLst>
    <p:sldId id="257" r:id="rId2"/>
    <p:sldId id="308" r:id="rId3"/>
    <p:sldId id="314" r:id="rId4"/>
    <p:sldId id="310" r:id="rId5"/>
    <p:sldId id="319" r:id="rId6"/>
    <p:sldId id="320" r:id="rId7"/>
    <p:sldId id="328" r:id="rId8"/>
    <p:sldId id="311" r:id="rId9"/>
    <p:sldId id="321" r:id="rId10"/>
    <p:sldId id="322" r:id="rId11"/>
    <p:sldId id="316" r:id="rId12"/>
    <p:sldId id="317" r:id="rId13"/>
    <p:sldId id="318" r:id="rId14"/>
    <p:sldId id="312" r:id="rId15"/>
    <p:sldId id="324" r:id="rId16"/>
    <p:sldId id="323" r:id="rId17"/>
    <p:sldId id="327" r:id="rId18"/>
    <p:sldId id="32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2160" userDrawn="1">
          <p15:clr>
            <a:srgbClr val="A4A3A4"/>
          </p15:clr>
        </p15:guide>
        <p15:guide id="3" orient="horz" pos="1185" userDrawn="1">
          <p15:clr>
            <a:srgbClr val="A4A3A4"/>
          </p15:clr>
        </p15:guide>
        <p15:guide id="4" orient="horz" pos="4110" userDrawn="1">
          <p15:clr>
            <a:srgbClr val="A4A3A4"/>
          </p15:clr>
        </p15:guide>
        <p15:guide id="6" pos="7083" userDrawn="1">
          <p15:clr>
            <a:srgbClr val="A4A3A4"/>
          </p15:clr>
        </p15:guide>
        <p15:guide id="7" pos="121" userDrawn="1">
          <p15:clr>
            <a:srgbClr val="A4A3A4"/>
          </p15:clr>
        </p15:guide>
        <p15:guide id="8" pos="75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3A3A"/>
    <a:srgbClr val="F2F2F2"/>
    <a:srgbClr val="FFFFFF"/>
    <a:srgbClr val="00FF00"/>
    <a:srgbClr val="009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086" autoAdjust="0"/>
    <p:restoredTop sz="94660"/>
  </p:normalViewPr>
  <p:slideViewPr>
    <p:cSldViewPr snapToGrid="0">
      <p:cViewPr>
        <p:scale>
          <a:sx n="75" d="100"/>
          <a:sy n="75" d="100"/>
        </p:scale>
        <p:origin x="557" y="182"/>
      </p:cViewPr>
      <p:guideLst>
        <p:guide orient="horz" pos="2160"/>
        <p:guide orient="horz" pos="1185"/>
        <p:guide orient="horz" pos="4110"/>
        <p:guide pos="7083"/>
        <p:guide pos="121"/>
        <p:guide pos="75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E5D514-4841-4DBD-89D8-5BD5E2EF99F8}" type="datetimeFigureOut">
              <a:rPr lang="ko-KR" altLang="en-US" smtClean="0"/>
              <a:t>2023-02-03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5F44E-32DA-4EDE-89B1-77AAF1A9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82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FE590E9-562C-6595-4C75-408F00FBA242}"/>
              </a:ext>
            </a:extLst>
          </p:cNvPr>
          <p:cNvCxnSpPr>
            <a:cxnSpLocks/>
          </p:cNvCxnSpPr>
          <p:nvPr userDrawn="1"/>
        </p:nvCxnSpPr>
        <p:spPr>
          <a:xfrm>
            <a:off x="438376" y="908498"/>
            <a:ext cx="11286778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포켓몬스터 게임 세대 정리">
            <a:extLst>
              <a:ext uri="{FF2B5EF4-FFF2-40B4-BE49-F238E27FC236}">
                <a16:creationId xmlns:a16="http://schemas.microsoft.com/office/drawing/2014/main" id="{27B6E4D2-5D19-3C72-0030-45EB5F9D671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3511" y="87256"/>
            <a:ext cx="674709" cy="698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699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60439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1177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3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14EFBC4-FCF8-4C48-A10E-617C03D8E164}"/>
              </a:ext>
            </a:extLst>
          </p:cNvPr>
          <p:cNvSpPr/>
          <p:nvPr/>
        </p:nvSpPr>
        <p:spPr>
          <a:xfrm>
            <a:off x="0" y="-791308"/>
            <a:ext cx="12192000" cy="629819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215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2D4F37-C6BE-415C-8C94-8BD797A0DF75}"/>
              </a:ext>
            </a:extLst>
          </p:cNvPr>
          <p:cNvSpPr txBox="1"/>
          <p:nvPr/>
        </p:nvSpPr>
        <p:spPr>
          <a:xfrm>
            <a:off x="783214" y="1451344"/>
            <a:ext cx="5314275" cy="29145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과제명</a:t>
            </a:r>
            <a:endParaRPr lang="en-US" altLang="ko-KR" sz="3200" b="1" dirty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en-US" altLang="ko-KR" sz="2462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2462" b="1" dirty="0">
                <a:solidFill>
                  <a:schemeClr val="bg1"/>
                </a:solidFill>
                <a:latin typeface="+mj-ea"/>
                <a:ea typeface="+mj-ea"/>
              </a:rPr>
              <a:t>부제 </a:t>
            </a:r>
            <a:r>
              <a:rPr lang="en-US" altLang="ko-KR" sz="2462" b="1" dirty="0">
                <a:solidFill>
                  <a:schemeClr val="bg1"/>
                </a:solidFill>
                <a:latin typeface="+mj-ea"/>
                <a:ea typeface="+mj-ea"/>
              </a:rPr>
              <a:t>: </a:t>
            </a:r>
            <a:r>
              <a:rPr lang="ko-KR" altLang="en-US" sz="2462" b="1" dirty="0">
                <a:solidFill>
                  <a:schemeClr val="bg1"/>
                </a:solidFill>
                <a:latin typeface="+mj-ea"/>
                <a:ea typeface="+mj-ea"/>
              </a:rPr>
              <a:t>요양기관 소개 포털사이트</a:t>
            </a:r>
            <a:endParaRPr lang="en-US" altLang="ko-KR" sz="2462" b="1" dirty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en-US" altLang="ko-KR" sz="2215" b="1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8000" b="1" dirty="0">
                <a:solidFill>
                  <a:schemeClr val="bg1"/>
                </a:solidFill>
                <a:latin typeface="+mj-ea"/>
                <a:ea typeface="+mj-ea"/>
              </a:rPr>
              <a:t>화면설계서</a:t>
            </a:r>
            <a:endParaRPr lang="en-US" altLang="ko-KR" sz="8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BE0D24B-C77B-4734-9D0D-CA7429EDEAEC}"/>
              </a:ext>
            </a:extLst>
          </p:cNvPr>
          <p:cNvCxnSpPr/>
          <p:nvPr/>
        </p:nvCxnSpPr>
        <p:spPr>
          <a:xfrm>
            <a:off x="877618" y="365082"/>
            <a:ext cx="50592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454A880-1573-4887-92A3-6C92FF10E8DB}"/>
              </a:ext>
            </a:extLst>
          </p:cNvPr>
          <p:cNvSpPr txBox="1"/>
          <p:nvPr/>
        </p:nvSpPr>
        <p:spPr>
          <a:xfrm>
            <a:off x="4579539" y="5762656"/>
            <a:ext cx="74077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r"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rgbClr val="0070C0"/>
                </a:solidFill>
                <a:latin typeface="+mj-ea"/>
                <a:ea typeface="+mj-ea"/>
              </a:rPr>
              <a:t>팀 </a:t>
            </a:r>
            <a:r>
              <a:rPr lang="en-US" altLang="ko-KR" sz="2400" dirty="0">
                <a:solidFill>
                  <a:srgbClr val="0070C0"/>
                </a:solidFill>
                <a:latin typeface="+mj-ea"/>
                <a:ea typeface="+mj-ea"/>
              </a:rPr>
              <a:t>/ </a:t>
            </a:r>
            <a:r>
              <a:rPr lang="ko-KR" altLang="en-US" sz="2400" dirty="0">
                <a:solidFill>
                  <a:srgbClr val="0070C0"/>
                </a:solidFill>
                <a:latin typeface="+mj-ea"/>
                <a:ea typeface="+mj-ea"/>
              </a:rPr>
              <a:t>작성자 </a:t>
            </a:r>
            <a:r>
              <a:rPr lang="en-US" altLang="ko-KR" sz="2400" dirty="0">
                <a:solidFill>
                  <a:srgbClr val="0070C0"/>
                </a:solidFill>
                <a:latin typeface="+mj-ea"/>
                <a:ea typeface="+mj-ea"/>
              </a:rPr>
              <a:t>: 2</a:t>
            </a:r>
            <a:r>
              <a:rPr lang="ko-KR" altLang="en-US" sz="2400" dirty="0">
                <a:solidFill>
                  <a:srgbClr val="0070C0"/>
                </a:solidFill>
                <a:latin typeface="+mj-ea"/>
                <a:ea typeface="+mj-ea"/>
              </a:rPr>
              <a:t>조 </a:t>
            </a:r>
            <a:r>
              <a:rPr lang="ko-KR" altLang="en-US" sz="2400" dirty="0" err="1">
                <a:solidFill>
                  <a:srgbClr val="0070C0"/>
                </a:solidFill>
                <a:latin typeface="+mj-ea"/>
                <a:ea typeface="+mj-ea"/>
              </a:rPr>
              <a:t>꼬부기</a:t>
            </a:r>
            <a:r>
              <a:rPr lang="ko-KR" altLang="en-US" sz="2400" dirty="0">
                <a:solidFill>
                  <a:srgbClr val="0070C0"/>
                </a:solidFill>
                <a:latin typeface="+mj-ea"/>
                <a:ea typeface="+mj-ea"/>
              </a:rPr>
              <a:t> </a:t>
            </a:r>
            <a:r>
              <a:rPr lang="en-US" altLang="ko-KR" sz="2400" dirty="0">
                <a:solidFill>
                  <a:srgbClr val="0070C0"/>
                </a:solidFill>
                <a:latin typeface="+mj-ea"/>
                <a:ea typeface="+mj-ea"/>
              </a:rPr>
              <a:t>/ </a:t>
            </a:r>
            <a:r>
              <a:rPr lang="ko-KR" altLang="en-US" sz="2400" dirty="0">
                <a:solidFill>
                  <a:srgbClr val="0070C0"/>
                </a:solidFill>
                <a:latin typeface="+mj-ea"/>
                <a:ea typeface="+mj-ea"/>
              </a:rPr>
              <a:t>장우진</a:t>
            </a:r>
            <a:endParaRPr lang="en-US" altLang="ko-KR" sz="2400" dirty="0">
              <a:solidFill>
                <a:srgbClr val="0070C0"/>
              </a:solidFill>
              <a:latin typeface="+mj-ea"/>
              <a:ea typeface="+mj-ea"/>
            </a:endParaRPr>
          </a:p>
          <a:p>
            <a:pPr marL="342900" indent="-342900" algn="r"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rgbClr val="0070C0"/>
                </a:solidFill>
                <a:latin typeface="+mj-ea"/>
                <a:ea typeface="+mj-ea"/>
              </a:rPr>
              <a:t>팀원 </a:t>
            </a:r>
            <a:r>
              <a:rPr lang="en-US" altLang="ko-KR" sz="2400" dirty="0">
                <a:solidFill>
                  <a:srgbClr val="0070C0"/>
                </a:solidFill>
                <a:latin typeface="+mj-ea"/>
                <a:ea typeface="+mj-ea"/>
              </a:rPr>
              <a:t>: </a:t>
            </a:r>
            <a:r>
              <a:rPr lang="ko-KR" altLang="en-US" sz="2400" dirty="0" err="1">
                <a:solidFill>
                  <a:srgbClr val="0070C0"/>
                </a:solidFill>
                <a:latin typeface="+mj-ea"/>
                <a:ea typeface="+mj-ea"/>
              </a:rPr>
              <a:t>소인후</a:t>
            </a:r>
            <a:r>
              <a:rPr lang="ko-KR" altLang="en-US" sz="2400" dirty="0">
                <a:solidFill>
                  <a:srgbClr val="0070C0"/>
                </a:solidFill>
                <a:latin typeface="+mj-ea"/>
                <a:ea typeface="+mj-ea"/>
              </a:rPr>
              <a:t> </a:t>
            </a:r>
            <a:r>
              <a:rPr lang="en-US" altLang="ko-KR" sz="2400" dirty="0">
                <a:solidFill>
                  <a:srgbClr val="0070C0"/>
                </a:solidFill>
                <a:latin typeface="+mj-ea"/>
                <a:ea typeface="+mj-ea"/>
              </a:rPr>
              <a:t>/ </a:t>
            </a:r>
            <a:r>
              <a:rPr lang="ko-KR" altLang="en-US" sz="2400" dirty="0">
                <a:solidFill>
                  <a:srgbClr val="0070C0"/>
                </a:solidFill>
                <a:latin typeface="+mj-ea"/>
                <a:ea typeface="+mj-ea"/>
              </a:rPr>
              <a:t>신동원 </a:t>
            </a:r>
            <a:r>
              <a:rPr lang="en-US" altLang="ko-KR" sz="2400" dirty="0">
                <a:solidFill>
                  <a:srgbClr val="0070C0"/>
                </a:solidFill>
                <a:latin typeface="+mj-ea"/>
                <a:ea typeface="+mj-ea"/>
              </a:rPr>
              <a:t>/ </a:t>
            </a:r>
            <a:r>
              <a:rPr lang="ko-KR" altLang="en-US" sz="2400" dirty="0">
                <a:solidFill>
                  <a:srgbClr val="0070C0"/>
                </a:solidFill>
                <a:latin typeface="+mj-ea"/>
                <a:ea typeface="+mj-ea"/>
              </a:rPr>
              <a:t>이성철 </a:t>
            </a:r>
            <a:r>
              <a:rPr lang="en-US" altLang="ko-KR" sz="2400" dirty="0">
                <a:solidFill>
                  <a:srgbClr val="0070C0"/>
                </a:solidFill>
                <a:latin typeface="+mj-ea"/>
                <a:ea typeface="+mj-ea"/>
              </a:rPr>
              <a:t>/ </a:t>
            </a:r>
            <a:r>
              <a:rPr lang="ko-KR" altLang="en-US" sz="2400" dirty="0" err="1">
                <a:solidFill>
                  <a:srgbClr val="0070C0"/>
                </a:solidFill>
                <a:latin typeface="+mj-ea"/>
                <a:ea typeface="+mj-ea"/>
              </a:rPr>
              <a:t>오세연</a:t>
            </a:r>
            <a:r>
              <a:rPr lang="ko-KR" altLang="en-US" sz="2400" dirty="0">
                <a:solidFill>
                  <a:srgbClr val="0070C0"/>
                </a:solidFill>
                <a:latin typeface="+mj-ea"/>
                <a:ea typeface="+mj-ea"/>
              </a:rPr>
              <a:t> </a:t>
            </a:r>
            <a:r>
              <a:rPr lang="en-US" altLang="ko-KR" sz="2400" dirty="0">
                <a:solidFill>
                  <a:srgbClr val="0070C0"/>
                </a:solidFill>
                <a:latin typeface="+mj-ea"/>
                <a:ea typeface="+mj-ea"/>
              </a:rPr>
              <a:t>/ </a:t>
            </a:r>
            <a:r>
              <a:rPr lang="ko-KR" altLang="en-US" sz="2400" dirty="0">
                <a:solidFill>
                  <a:srgbClr val="0070C0"/>
                </a:solidFill>
                <a:latin typeface="+mj-ea"/>
                <a:ea typeface="+mj-ea"/>
              </a:rPr>
              <a:t>장우진</a:t>
            </a:r>
            <a:endParaRPr lang="en-US" altLang="ko-KR" sz="2400" dirty="0">
              <a:solidFill>
                <a:srgbClr val="0070C0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CA2977-0557-4A5C-A995-F036D7977765}"/>
              </a:ext>
            </a:extLst>
          </p:cNvPr>
          <p:cNvSpPr txBox="1"/>
          <p:nvPr/>
        </p:nvSpPr>
        <p:spPr>
          <a:xfrm>
            <a:off x="222482" y="6096042"/>
            <a:ext cx="1765228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215" dirty="0">
                <a:solidFill>
                  <a:srgbClr val="0070C0"/>
                </a:solidFill>
                <a:latin typeface="+mj-ea"/>
                <a:ea typeface="+mj-ea"/>
              </a:rPr>
              <a:t>2023. 02. 13</a:t>
            </a:r>
            <a:endParaRPr lang="ko-KR" altLang="en-US" sz="2215" dirty="0">
              <a:solidFill>
                <a:srgbClr val="0070C0"/>
              </a:solidFill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0945BC3-F24B-D9D7-BEA9-A06A24464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321" y="1317194"/>
            <a:ext cx="3712531" cy="75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503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A7E377CE-CEA9-0EF6-8785-EE4DC0FD5D2D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39576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지도검색</a:t>
            </a:r>
            <a:r>
              <a:rPr lang="en-US" altLang="ko-KR" sz="3200" b="1" dirty="0">
                <a:solidFill>
                  <a:srgbClr val="0090D0"/>
                </a:solidFill>
              </a:rPr>
              <a:t>_</a:t>
            </a:r>
            <a:r>
              <a:rPr lang="en-US" altLang="ko-KR" sz="3200" b="1" dirty="0" err="1">
                <a:solidFill>
                  <a:srgbClr val="0090D0"/>
                </a:solidFill>
              </a:rPr>
              <a:t>map_detail</a:t>
            </a:r>
            <a:endParaRPr lang="ko-KR" altLang="en-US" sz="3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B6FFCB-9628-4F4C-E066-5A48445FE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692D79-8884-4E26-A9CA-F12F46DB51F7}"/>
              </a:ext>
            </a:extLst>
          </p:cNvPr>
          <p:cNvSpPr txBox="1"/>
          <p:nvPr/>
        </p:nvSpPr>
        <p:spPr>
          <a:xfrm>
            <a:off x="855053" y="1919892"/>
            <a:ext cx="2579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찾으시는 요양시설을 아래에서 선택하세요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5A14937-0667-7533-BC4A-D52E6CF3BD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" t="21728" r="80929" b="65087"/>
          <a:stretch/>
        </p:blipFill>
        <p:spPr>
          <a:xfrm>
            <a:off x="986261" y="2219799"/>
            <a:ext cx="2317136" cy="994367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870DFD0C-F8D3-8728-2160-E1955F1C71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 t="51685" r="81439" b="5327"/>
          <a:stretch/>
        </p:blipFill>
        <p:spPr>
          <a:xfrm>
            <a:off x="999933" y="3156500"/>
            <a:ext cx="2303464" cy="301062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A937885-3E18-1C41-0F84-FDFF276AEDB3}"/>
              </a:ext>
            </a:extLst>
          </p:cNvPr>
          <p:cNvSpPr/>
          <p:nvPr/>
        </p:nvSpPr>
        <p:spPr>
          <a:xfrm>
            <a:off x="999933" y="2214880"/>
            <a:ext cx="1199707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B858796-6F10-8466-8918-17D162281B82}"/>
              </a:ext>
            </a:extLst>
          </p:cNvPr>
          <p:cNvSpPr/>
          <p:nvPr/>
        </p:nvSpPr>
        <p:spPr>
          <a:xfrm>
            <a:off x="1063841" y="3193192"/>
            <a:ext cx="2233805" cy="31581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5F8BFE6-C305-BA9C-74F0-66CE7F1B8688}"/>
              </a:ext>
            </a:extLst>
          </p:cNvPr>
          <p:cNvSpPr/>
          <p:nvPr/>
        </p:nvSpPr>
        <p:spPr>
          <a:xfrm>
            <a:off x="2140477" y="3571739"/>
            <a:ext cx="543730" cy="2607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 descr="지도이(가) 표시된 사진&#10;&#10;자동 생성된 설명">
            <a:extLst>
              <a:ext uri="{FF2B5EF4-FFF2-40B4-BE49-F238E27FC236}">
                <a16:creationId xmlns:a16="http://schemas.microsoft.com/office/drawing/2014/main" id="{EA65B32A-39B5-A619-5C39-3C558B34EB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82" r="1553" b="6417"/>
          <a:stretch/>
        </p:blipFill>
        <p:spPr>
          <a:xfrm>
            <a:off x="3741017" y="1898124"/>
            <a:ext cx="7563867" cy="4267726"/>
          </a:xfrm>
          <a:prstGeom prst="rect">
            <a:avLst/>
          </a:prstGeom>
          <a:ln w="38100">
            <a:noFill/>
            <a:prstDash val="sysDash"/>
          </a:ln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97709949-5A13-1B44-3D9B-F8B767C86A26}"/>
              </a:ext>
            </a:extLst>
          </p:cNvPr>
          <p:cNvSpPr/>
          <p:nvPr/>
        </p:nvSpPr>
        <p:spPr>
          <a:xfrm>
            <a:off x="3854166" y="2245892"/>
            <a:ext cx="3430554" cy="3470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4B793D3-C016-251A-F134-93A4F37E7F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5337" y="1921241"/>
            <a:ext cx="5076082" cy="4687415"/>
          </a:xfrm>
          <a:prstGeom prst="rect">
            <a:avLst/>
          </a:prstGeom>
          <a:ln w="38100">
            <a:solidFill>
              <a:srgbClr val="FF0000"/>
            </a:solidFill>
            <a:prstDash val="sysDash"/>
          </a:ln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82970A5-1738-6C2C-DE15-8105B26D3251}"/>
              </a:ext>
            </a:extLst>
          </p:cNvPr>
          <p:cNvSpPr/>
          <p:nvPr/>
        </p:nvSpPr>
        <p:spPr>
          <a:xfrm>
            <a:off x="6200875" y="1275897"/>
            <a:ext cx="1679353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92FBE92-E9A3-A78B-1623-9F956D682503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0CDC19CB-0457-FA62-B562-AE6510EFBAAC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37229" y="4708370"/>
            <a:ext cx="1950016" cy="3412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40922B3-AA2D-9651-B33E-E43F1E16C243}"/>
              </a:ext>
            </a:extLst>
          </p:cNvPr>
          <p:cNvSpPr txBox="1"/>
          <p:nvPr/>
        </p:nvSpPr>
        <p:spPr>
          <a:xfrm>
            <a:off x="4465539" y="5853996"/>
            <a:ext cx="5820824" cy="646331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컬럼명은</a:t>
            </a:r>
            <a:r>
              <a:rPr lang="en-US" altLang="ko-KR" dirty="0">
                <a:solidFill>
                  <a:srgbClr val="FF0000"/>
                </a:solidFill>
              </a:rPr>
              <a:t>: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‘2</a:t>
            </a:r>
            <a:r>
              <a:rPr lang="ko-KR" altLang="en-US" dirty="0">
                <a:solidFill>
                  <a:srgbClr val="FF0000"/>
                </a:solidFill>
              </a:rPr>
              <a:t>조 </a:t>
            </a:r>
            <a:r>
              <a:rPr lang="en-US" altLang="ko-KR" dirty="0">
                <a:solidFill>
                  <a:srgbClr val="FF0000"/>
                </a:solidFill>
              </a:rPr>
              <a:t>ERD &gt; </a:t>
            </a:r>
            <a:r>
              <a:rPr lang="ko-KR" altLang="en-US" dirty="0">
                <a:solidFill>
                  <a:srgbClr val="FF0000"/>
                </a:solidFill>
              </a:rPr>
              <a:t>요양기관 </a:t>
            </a:r>
            <a:r>
              <a:rPr lang="en-US" altLang="ko-KR" dirty="0">
                <a:solidFill>
                  <a:srgbClr val="FF0000"/>
                </a:solidFill>
              </a:rPr>
              <a:t>table &gt; </a:t>
            </a:r>
            <a:r>
              <a:rPr lang="ko-KR" altLang="en-US" dirty="0">
                <a:solidFill>
                  <a:srgbClr val="FF0000"/>
                </a:solidFill>
              </a:rPr>
              <a:t>논리이름</a:t>
            </a:r>
            <a:r>
              <a:rPr lang="en-US" altLang="ko-KR" dirty="0">
                <a:solidFill>
                  <a:srgbClr val="FF0000"/>
                </a:solidFill>
              </a:rPr>
              <a:t>’</a:t>
            </a:r>
            <a:r>
              <a:rPr lang="ko-KR" altLang="en-US" dirty="0">
                <a:solidFill>
                  <a:srgbClr val="FF0000"/>
                </a:solidFill>
              </a:rPr>
              <a:t> 적용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‘</a:t>
            </a:r>
            <a:r>
              <a:rPr lang="ko-KR" altLang="en-US" dirty="0">
                <a:solidFill>
                  <a:srgbClr val="FF0000"/>
                </a:solidFill>
              </a:rPr>
              <a:t>국민건강보험 공단 </a:t>
            </a:r>
            <a:r>
              <a:rPr lang="en-US" altLang="ko-KR" dirty="0">
                <a:solidFill>
                  <a:srgbClr val="FF0000"/>
                </a:solidFill>
              </a:rPr>
              <a:t>&gt;</a:t>
            </a:r>
            <a:r>
              <a:rPr lang="ko-KR" altLang="en-US" dirty="0">
                <a:solidFill>
                  <a:srgbClr val="FF0000"/>
                </a:solidFill>
              </a:rPr>
              <a:t>장기요양기관 찾기</a:t>
            </a:r>
            <a:r>
              <a:rPr lang="en-US" altLang="ko-KR" dirty="0">
                <a:solidFill>
                  <a:srgbClr val="FF0000"/>
                </a:solidFill>
              </a:rPr>
              <a:t>&gt;</a:t>
            </a:r>
            <a:r>
              <a:rPr lang="ko-KR" altLang="en-US" dirty="0">
                <a:solidFill>
                  <a:srgbClr val="FF0000"/>
                </a:solidFill>
              </a:rPr>
              <a:t>목록검색</a:t>
            </a:r>
            <a:r>
              <a:rPr lang="en-US" altLang="ko-KR" dirty="0">
                <a:solidFill>
                  <a:srgbClr val="FF0000"/>
                </a:solidFill>
              </a:rPr>
              <a:t>’ </a:t>
            </a:r>
            <a:r>
              <a:rPr lang="ko-KR" altLang="en-US" dirty="0">
                <a:solidFill>
                  <a:srgbClr val="FF0000"/>
                </a:solidFill>
              </a:rPr>
              <a:t>기준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105120-E326-8371-1D6F-1A3C3CE4B879}"/>
              </a:ext>
            </a:extLst>
          </p:cNvPr>
          <p:cNvSpPr txBox="1"/>
          <p:nvPr/>
        </p:nvSpPr>
        <p:spPr>
          <a:xfrm>
            <a:off x="10070059" y="45523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상세화면</a:t>
            </a:r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A4559A44-EBFD-A1AC-AD4B-3A8978D9F9A3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9891251" y="4038806"/>
            <a:ext cx="732806" cy="51352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9203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9FB554-D9B1-D259-B832-E49EC4661AD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74" y="2974858"/>
            <a:ext cx="10714698" cy="21693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55066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로그인</a:t>
            </a:r>
            <a:r>
              <a:rPr lang="en-US" altLang="ko-KR" sz="3200" b="1" dirty="0">
                <a:solidFill>
                  <a:srgbClr val="0090D0"/>
                </a:solidFill>
              </a:rPr>
              <a:t>/</a:t>
            </a:r>
            <a:r>
              <a:rPr lang="ko-KR" altLang="en-US" sz="3200" b="1" dirty="0">
                <a:solidFill>
                  <a:srgbClr val="0090D0"/>
                </a:solidFill>
              </a:rPr>
              <a:t>회원가입</a:t>
            </a:r>
            <a:r>
              <a:rPr lang="en-US" altLang="ko-KR" sz="3200" b="1" dirty="0">
                <a:solidFill>
                  <a:srgbClr val="0090D0"/>
                </a:solidFill>
              </a:rPr>
              <a:t>_member_01</a:t>
            </a:r>
            <a:endParaRPr lang="ko-KR" altLang="en-US" sz="32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DDED91-8577-F14B-7C95-4BD31B8001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17" t="7259" r="34924" b="32296"/>
          <a:stretch/>
        </p:blipFill>
        <p:spPr>
          <a:xfrm>
            <a:off x="4178382" y="1881188"/>
            <a:ext cx="3861270" cy="39591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26299E4-0C96-C347-74A0-4369CB091B1B}"/>
              </a:ext>
            </a:extLst>
          </p:cNvPr>
          <p:cNvSpPr/>
          <p:nvPr/>
        </p:nvSpPr>
        <p:spPr>
          <a:xfrm>
            <a:off x="4625752" y="2200264"/>
            <a:ext cx="646176" cy="295306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0819EEA-2F77-1125-B4D6-DC629CF163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40ADF7E3-7583-4CEF-B62F-CC7981330CEC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0786B54-61E2-A3DD-BBDA-EA5A53676B12}"/>
              </a:ext>
            </a:extLst>
          </p:cNvPr>
          <p:cNvSpPr/>
          <p:nvPr/>
        </p:nvSpPr>
        <p:spPr>
          <a:xfrm>
            <a:off x="8422301" y="1275897"/>
            <a:ext cx="2458741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9B878E5-1013-C141-9CFC-3F38689F1873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3163333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9FB554-D9B1-D259-B832-E49EC4661AD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74" y="2974858"/>
            <a:ext cx="10714698" cy="21693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55066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로그인</a:t>
            </a:r>
            <a:r>
              <a:rPr lang="en-US" altLang="ko-KR" sz="3200" b="1" dirty="0">
                <a:solidFill>
                  <a:srgbClr val="0090D0"/>
                </a:solidFill>
              </a:rPr>
              <a:t>/</a:t>
            </a:r>
            <a:r>
              <a:rPr lang="ko-KR" altLang="en-US" sz="3200" b="1" dirty="0">
                <a:solidFill>
                  <a:srgbClr val="0090D0"/>
                </a:solidFill>
              </a:rPr>
              <a:t>회원가입</a:t>
            </a:r>
            <a:r>
              <a:rPr lang="en-US" altLang="ko-KR" sz="3200" b="1" dirty="0">
                <a:solidFill>
                  <a:srgbClr val="0090D0"/>
                </a:solidFill>
              </a:rPr>
              <a:t>_member_02</a:t>
            </a:r>
            <a:endParaRPr lang="ko-KR" altLang="en-US" sz="32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7DCD0D3-5D02-96C4-AF7A-30336BC53B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35" t="17491" r="35242" b="23441"/>
          <a:stretch/>
        </p:blipFill>
        <p:spPr>
          <a:xfrm>
            <a:off x="4188539" y="1900852"/>
            <a:ext cx="4001729" cy="40508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73B6E1A-7B2F-2E7E-CE90-999336A63F14}"/>
              </a:ext>
            </a:extLst>
          </p:cNvPr>
          <p:cNvSpPr/>
          <p:nvPr/>
        </p:nvSpPr>
        <p:spPr>
          <a:xfrm>
            <a:off x="4188539" y="1998699"/>
            <a:ext cx="3923071" cy="2602798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481EBA1-C154-654C-3D57-D569055A0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EC0A8F-7113-6EBE-1E23-4421FFE66F5C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3B9F021-666C-4791-0629-A33DEE4BE9AC}"/>
              </a:ext>
            </a:extLst>
          </p:cNvPr>
          <p:cNvSpPr/>
          <p:nvPr/>
        </p:nvSpPr>
        <p:spPr>
          <a:xfrm>
            <a:off x="8422301" y="1275897"/>
            <a:ext cx="2458741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BC4737F-86E6-E8E5-CBE0-5F36A99FE536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3392645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F70B8C29-050E-AB9B-58EE-6DDA09D44F1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74" y="2974858"/>
            <a:ext cx="10714698" cy="21693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55066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로그인</a:t>
            </a:r>
            <a:r>
              <a:rPr lang="en-US" altLang="ko-KR" sz="3200" b="1" dirty="0">
                <a:solidFill>
                  <a:srgbClr val="0090D0"/>
                </a:solidFill>
              </a:rPr>
              <a:t>/</a:t>
            </a:r>
            <a:r>
              <a:rPr lang="ko-KR" altLang="en-US" sz="3200" b="1" dirty="0">
                <a:solidFill>
                  <a:srgbClr val="0090D0"/>
                </a:solidFill>
              </a:rPr>
              <a:t>회원가입</a:t>
            </a:r>
            <a:r>
              <a:rPr lang="en-US" altLang="ko-KR" sz="3200" b="1" dirty="0">
                <a:solidFill>
                  <a:srgbClr val="0090D0"/>
                </a:solidFill>
              </a:rPr>
              <a:t>_member_03</a:t>
            </a:r>
            <a:endParaRPr lang="ko-KR" altLang="en-US" sz="32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1B43D1B-DBBE-1590-E619-B29B592776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016" t="17921" r="35161" b="28459"/>
          <a:stretch/>
        </p:blipFill>
        <p:spPr>
          <a:xfrm>
            <a:off x="4233925" y="1881187"/>
            <a:ext cx="3730722" cy="34282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87839F5-26D9-EC31-10AA-0C9DF994443F}"/>
              </a:ext>
            </a:extLst>
          </p:cNvPr>
          <p:cNvSpPr/>
          <p:nvPr/>
        </p:nvSpPr>
        <p:spPr>
          <a:xfrm>
            <a:off x="4775558" y="2342832"/>
            <a:ext cx="2595685" cy="852652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6D1584D-4FE5-A497-66D1-C5B0864514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4C93D063-232D-F189-39BE-DD5B1126E7AA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C96AB90-0B60-1B09-F07C-8963D5EAFC4B}"/>
              </a:ext>
            </a:extLst>
          </p:cNvPr>
          <p:cNvSpPr/>
          <p:nvPr/>
        </p:nvSpPr>
        <p:spPr>
          <a:xfrm>
            <a:off x="8422301" y="1275897"/>
            <a:ext cx="2458741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808A4E9-B314-EFB6-DBC9-7B06CC9271B7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3086089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E8CAC27F-BABE-3C39-45C4-75AB5B1B70E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74" y="2974858"/>
            <a:ext cx="10714698" cy="21693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4897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로그인</a:t>
            </a:r>
            <a:r>
              <a:rPr lang="en-US" altLang="ko-KR" sz="3200" b="1" dirty="0">
                <a:solidFill>
                  <a:srgbClr val="0090D0"/>
                </a:solidFill>
              </a:rPr>
              <a:t>/</a:t>
            </a:r>
            <a:r>
              <a:rPr lang="ko-KR" altLang="en-US" sz="3200" b="1" dirty="0">
                <a:solidFill>
                  <a:srgbClr val="0090D0"/>
                </a:solidFill>
              </a:rPr>
              <a:t>회원가입</a:t>
            </a:r>
            <a:r>
              <a:rPr lang="en-US" altLang="ko-KR" sz="3200" b="1" dirty="0">
                <a:solidFill>
                  <a:srgbClr val="0090D0"/>
                </a:solidFill>
              </a:rPr>
              <a:t>_login_01</a:t>
            </a:r>
            <a:endParaRPr lang="ko-KR" altLang="en-US" sz="32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85D190B-4EFD-E57F-8C85-6027F1A596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07" t="13573" r="36674" b="43297"/>
          <a:stretch/>
        </p:blipFill>
        <p:spPr>
          <a:xfrm>
            <a:off x="3451568" y="1894303"/>
            <a:ext cx="5300930" cy="44780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26299E4-0C96-C347-74A0-4369CB091B1B}"/>
              </a:ext>
            </a:extLst>
          </p:cNvPr>
          <p:cNvSpPr/>
          <p:nvPr/>
        </p:nvSpPr>
        <p:spPr>
          <a:xfrm>
            <a:off x="5467455" y="1975729"/>
            <a:ext cx="1199707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8E94139-4D5A-1046-02B8-E5F1AD844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8C7637E-EC69-DD5D-4710-4A941CB14BC1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ㅊ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081B690-EED0-B9EB-60DA-4E97163E5600}"/>
              </a:ext>
            </a:extLst>
          </p:cNvPr>
          <p:cNvSpPr/>
          <p:nvPr/>
        </p:nvSpPr>
        <p:spPr>
          <a:xfrm>
            <a:off x="8422301" y="1275897"/>
            <a:ext cx="2458741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68281B5-DE2A-57B8-C416-77968BAB74C6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1832045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750E2892-0013-BA65-9886-C03D24D8CFE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74" y="2974858"/>
            <a:ext cx="10714698" cy="21693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56817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로그인</a:t>
            </a:r>
            <a:r>
              <a:rPr lang="en-US" altLang="ko-KR" sz="3200" b="1" dirty="0">
                <a:solidFill>
                  <a:srgbClr val="0090D0"/>
                </a:solidFill>
              </a:rPr>
              <a:t>/</a:t>
            </a:r>
            <a:r>
              <a:rPr lang="ko-KR" altLang="en-US" sz="3200" b="1" dirty="0">
                <a:solidFill>
                  <a:srgbClr val="0090D0"/>
                </a:solidFill>
              </a:rPr>
              <a:t>회원가입</a:t>
            </a:r>
            <a:r>
              <a:rPr lang="en-US" altLang="ko-KR" sz="3200" b="1" dirty="0">
                <a:solidFill>
                  <a:srgbClr val="0090D0"/>
                </a:solidFill>
              </a:rPr>
              <a:t>_</a:t>
            </a:r>
            <a:r>
              <a:rPr lang="en-US" altLang="ko-KR" sz="3200" b="1" dirty="0" err="1">
                <a:solidFill>
                  <a:srgbClr val="0090D0"/>
                </a:solidFill>
              </a:rPr>
              <a:t>login_modify</a:t>
            </a:r>
            <a:endParaRPr lang="ko-KR" altLang="en-US" sz="32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26299E4-0C96-C347-74A0-4369CB091B1B}"/>
              </a:ext>
            </a:extLst>
          </p:cNvPr>
          <p:cNvSpPr/>
          <p:nvPr/>
        </p:nvSpPr>
        <p:spPr>
          <a:xfrm>
            <a:off x="5467455" y="1975729"/>
            <a:ext cx="1199707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8E94139-4D5A-1046-02B8-E5F1AD844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C4E96CB-8477-A73B-C1B7-2AA20FF021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387" t="25362" r="30806" b="7670"/>
          <a:stretch/>
        </p:blipFill>
        <p:spPr>
          <a:xfrm>
            <a:off x="3618272" y="1876980"/>
            <a:ext cx="4975122" cy="4592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BEAA1A6-1697-2EBC-A660-AE176C80B1E6}"/>
              </a:ext>
            </a:extLst>
          </p:cNvPr>
          <p:cNvSpPr/>
          <p:nvPr/>
        </p:nvSpPr>
        <p:spPr>
          <a:xfrm>
            <a:off x="4371680" y="1938134"/>
            <a:ext cx="3434708" cy="426861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rgbClr val="FF0000"/>
                </a:solidFill>
              </a:rPr>
              <a:t>로그인 정보 수정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732F3C4-C97E-9E35-842C-63D9481BF6F2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F4BD97F-CC0B-31E4-D50E-22A80EE8FE1B}"/>
              </a:ext>
            </a:extLst>
          </p:cNvPr>
          <p:cNvSpPr/>
          <p:nvPr/>
        </p:nvSpPr>
        <p:spPr>
          <a:xfrm>
            <a:off x="8422301" y="1275897"/>
            <a:ext cx="2458741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ED64751-707A-E6AC-661B-92C15EB145FC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1448193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4F976EA-B2D0-A5B4-9334-29B20E16BE0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74" y="2974858"/>
            <a:ext cx="10714698" cy="21693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3702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리뷰게시판</a:t>
            </a:r>
            <a:r>
              <a:rPr lang="en-US" altLang="ko-KR" sz="3200" b="1" dirty="0">
                <a:solidFill>
                  <a:srgbClr val="0090D0"/>
                </a:solidFill>
              </a:rPr>
              <a:t>_talk_01</a:t>
            </a:r>
            <a:endParaRPr lang="ko-KR" altLang="en-US" sz="32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66BDF32-5B74-038E-0BC2-F6D6166F3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16" t="18073" r="25625" b="15333"/>
          <a:stretch/>
        </p:blipFill>
        <p:spPr>
          <a:xfrm>
            <a:off x="3139380" y="1894786"/>
            <a:ext cx="5882700" cy="428223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A4CBB50-884C-95CD-885C-150FF2D0B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DF11BBE-83B7-92CB-A698-1D9F242BC70D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C7BC573-4B7C-1266-1CCE-A06DF238F638}"/>
              </a:ext>
            </a:extLst>
          </p:cNvPr>
          <p:cNvSpPr/>
          <p:nvPr/>
        </p:nvSpPr>
        <p:spPr>
          <a:xfrm>
            <a:off x="3323218" y="2034428"/>
            <a:ext cx="5531633" cy="1274945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‘</a:t>
            </a:r>
            <a:r>
              <a:rPr lang="ko-KR" altLang="en-US" dirty="0">
                <a:solidFill>
                  <a:srgbClr val="FF0000"/>
                </a:solidFill>
              </a:rPr>
              <a:t>기관상세정보</a:t>
            </a:r>
            <a:r>
              <a:rPr lang="en-US" altLang="ko-KR" dirty="0">
                <a:solidFill>
                  <a:srgbClr val="FF0000"/>
                </a:solidFill>
              </a:rPr>
              <a:t>’</a:t>
            </a:r>
            <a:r>
              <a:rPr lang="ko-KR" altLang="en-US" dirty="0">
                <a:solidFill>
                  <a:srgbClr val="FF0000"/>
                </a:solidFill>
              </a:rPr>
              <a:t>  </a:t>
            </a:r>
            <a:r>
              <a:rPr lang="ko-KR" altLang="en-US" dirty="0" err="1">
                <a:solidFill>
                  <a:srgbClr val="FF0000"/>
                </a:solidFill>
              </a:rPr>
              <a:t>상단부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‘</a:t>
            </a:r>
            <a:r>
              <a:rPr lang="ko-KR" altLang="en-US" dirty="0">
                <a:solidFill>
                  <a:srgbClr val="FF0000"/>
                </a:solidFill>
                <a:highlight>
                  <a:srgbClr val="00FF00"/>
                </a:highlight>
              </a:rPr>
              <a:t>게시판</a:t>
            </a:r>
            <a:r>
              <a:rPr lang="en-US" altLang="ko-KR" dirty="0">
                <a:solidFill>
                  <a:srgbClr val="FF0000"/>
                </a:solidFill>
              </a:rPr>
              <a:t>’</a:t>
            </a:r>
            <a:r>
              <a:rPr lang="ko-KR" altLang="en-US" dirty="0">
                <a:solidFill>
                  <a:srgbClr val="FF0000"/>
                </a:solidFill>
              </a:rPr>
              <a:t> 탭 클릭 </a:t>
            </a:r>
            <a:r>
              <a:rPr lang="en-US" altLang="ko-KR" dirty="0">
                <a:solidFill>
                  <a:srgbClr val="FF0000"/>
                </a:solidFill>
              </a:rPr>
              <a:t>&gt;&gt;</a:t>
            </a:r>
          </a:p>
          <a:p>
            <a:pPr algn="ctr"/>
            <a:r>
              <a:rPr lang="ko-KR" altLang="en-US" dirty="0">
                <a:solidFill>
                  <a:srgbClr val="FF0000"/>
                </a:solidFill>
              </a:rPr>
              <a:t>게시판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후기</a:t>
            </a:r>
            <a:r>
              <a:rPr lang="en-US" altLang="ko-KR" dirty="0">
                <a:solidFill>
                  <a:srgbClr val="FF0000"/>
                </a:solidFill>
              </a:rPr>
              <a:t>+</a:t>
            </a:r>
            <a:r>
              <a:rPr lang="ko-KR" altLang="en-US" dirty="0" err="1">
                <a:solidFill>
                  <a:srgbClr val="FF0000"/>
                </a:solidFill>
              </a:rPr>
              <a:t>별점</a:t>
            </a:r>
            <a:r>
              <a:rPr lang="en-US" altLang="ko-KR" dirty="0">
                <a:solidFill>
                  <a:srgbClr val="FF0000"/>
                </a:solidFill>
              </a:rPr>
              <a:t>_</a:t>
            </a:r>
            <a:r>
              <a:rPr lang="ko-KR" altLang="en-US" dirty="0">
                <a:solidFill>
                  <a:srgbClr val="FF0000"/>
                </a:solidFill>
              </a:rPr>
              <a:t>친절도</a:t>
            </a:r>
            <a:r>
              <a:rPr lang="en-US" altLang="ko-KR" dirty="0">
                <a:solidFill>
                  <a:srgbClr val="FF0000"/>
                </a:solidFill>
              </a:rPr>
              <a:t>+</a:t>
            </a:r>
            <a:r>
              <a:rPr lang="ko-KR" altLang="en-US" dirty="0">
                <a:solidFill>
                  <a:srgbClr val="FF0000"/>
                </a:solidFill>
              </a:rPr>
              <a:t>청결도</a:t>
            </a:r>
            <a:r>
              <a:rPr lang="en-US" altLang="ko-KR" dirty="0">
                <a:solidFill>
                  <a:srgbClr val="FF0000"/>
                </a:solidFill>
              </a:rPr>
              <a:t>) </a:t>
            </a:r>
            <a:r>
              <a:rPr lang="ko-KR" altLang="en-US" dirty="0">
                <a:solidFill>
                  <a:srgbClr val="FF0000"/>
                </a:solidFill>
              </a:rPr>
              <a:t>구성</a:t>
            </a:r>
          </a:p>
        </p:txBody>
      </p:sp>
    </p:spTree>
    <p:extLst>
      <p:ext uri="{BB962C8B-B14F-4D97-AF65-F5344CB8AC3E}">
        <p14:creationId xmlns:p14="http://schemas.microsoft.com/office/powerpoint/2010/main" val="3180054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2">
            <a:extLst>
              <a:ext uri="{FF2B5EF4-FFF2-40B4-BE49-F238E27FC236}">
                <a16:creationId xmlns:a16="http://schemas.microsoft.com/office/drawing/2014/main" id="{1E1661C8-F152-065F-0401-9A8AAD277BA4}"/>
              </a:ext>
            </a:extLst>
          </p:cNvPr>
          <p:cNvSpPr/>
          <p:nvPr/>
        </p:nvSpPr>
        <p:spPr>
          <a:xfrm>
            <a:off x="497060" y="1423490"/>
            <a:ext cx="4553874" cy="946084"/>
          </a:xfrm>
          <a:prstGeom prst="round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err="1">
                <a:solidFill>
                  <a:prstClr val="black"/>
                </a:solidFill>
                <a:latin typeface="+mj-ea"/>
                <a:ea typeface="+mj-ea"/>
              </a:rPr>
              <a:t>SilverScore</a:t>
            </a:r>
            <a:endParaRPr lang="en-US" altLang="ko-KR" sz="2400" b="1" dirty="0">
              <a:solidFill>
                <a:prstClr val="black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400" b="1" dirty="0">
                <a:solidFill>
                  <a:prstClr val="black"/>
                </a:solidFill>
                <a:latin typeface="+mj-ea"/>
                <a:ea typeface="+mj-ea"/>
              </a:rPr>
              <a:t>(</a:t>
            </a:r>
            <a:r>
              <a:rPr lang="ko-KR" altLang="en-US" sz="2400" b="1" dirty="0" err="1">
                <a:solidFill>
                  <a:prstClr val="black"/>
                </a:solidFill>
                <a:latin typeface="+mj-ea"/>
                <a:ea typeface="+mj-ea"/>
              </a:rPr>
              <a:t>로고클릭시</a:t>
            </a:r>
            <a:r>
              <a:rPr lang="ko-KR" altLang="en-US" sz="2400" b="1" dirty="0">
                <a:solidFill>
                  <a:prstClr val="black"/>
                </a:solidFill>
                <a:latin typeface="+mj-ea"/>
                <a:ea typeface="+mj-ea"/>
              </a:rPr>
              <a:t> 시작 </a:t>
            </a:r>
            <a:r>
              <a:rPr lang="en-US" altLang="ko-KR" sz="2400" b="1" dirty="0">
                <a:solidFill>
                  <a:prstClr val="black"/>
                </a:solidFill>
                <a:latin typeface="+mj-ea"/>
                <a:ea typeface="+mj-ea"/>
              </a:rPr>
              <a:t>main</a:t>
            </a:r>
            <a:r>
              <a:rPr lang="ko-KR" altLang="en-US" sz="2400" b="1" dirty="0">
                <a:solidFill>
                  <a:prstClr val="black"/>
                </a:solidFill>
                <a:latin typeface="+mj-ea"/>
                <a:ea typeface="+mj-ea"/>
              </a:rPr>
              <a:t>화면</a:t>
            </a:r>
            <a:r>
              <a:rPr lang="en-US" altLang="ko-KR" sz="2400" b="1" dirty="0">
                <a:solidFill>
                  <a:prstClr val="black"/>
                </a:solidFill>
                <a:latin typeface="+mj-ea"/>
                <a:ea typeface="+mj-ea"/>
              </a:rPr>
              <a:t>)</a:t>
            </a:r>
            <a:endParaRPr lang="ko-KR" altLang="en-US" sz="2400" b="1" dirty="0">
              <a:solidFill>
                <a:prstClr val="black"/>
              </a:solidFill>
              <a:latin typeface="+mj-ea"/>
              <a:ea typeface="+mj-ea"/>
            </a:endParaRPr>
          </a:p>
        </p:txBody>
      </p:sp>
      <p:sp>
        <p:nvSpPr>
          <p:cNvPr id="5" name="모서리가 둥근 직사각형 9">
            <a:extLst>
              <a:ext uri="{FF2B5EF4-FFF2-40B4-BE49-F238E27FC236}">
                <a16:creationId xmlns:a16="http://schemas.microsoft.com/office/drawing/2014/main" id="{51B7B01A-257F-E8AE-9709-F781566ABF9B}"/>
              </a:ext>
            </a:extLst>
          </p:cNvPr>
          <p:cNvSpPr/>
          <p:nvPr/>
        </p:nvSpPr>
        <p:spPr>
          <a:xfrm>
            <a:off x="532977" y="2687174"/>
            <a:ext cx="1914040" cy="5588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prstClr val="black"/>
                </a:solidFill>
                <a:latin typeface="+mj-ea"/>
                <a:ea typeface="+mj-ea"/>
              </a:rPr>
              <a:t>메인화면</a:t>
            </a:r>
            <a:endParaRPr lang="ko-KR" altLang="en-US" b="1" dirty="0">
              <a:solidFill>
                <a:prstClr val="black"/>
              </a:solidFill>
              <a:latin typeface="+mj-ea"/>
              <a:ea typeface="+mj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8DAB639-5CBB-7B4F-C664-E350E8C29B09}"/>
              </a:ext>
            </a:extLst>
          </p:cNvPr>
          <p:cNvSpPr txBox="1"/>
          <p:nvPr/>
        </p:nvSpPr>
        <p:spPr>
          <a:xfrm>
            <a:off x="142866" y="158568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메뉴구성</a:t>
            </a:r>
            <a:endParaRPr lang="ko-KR" altLang="en-US" sz="3200" dirty="0"/>
          </a:p>
        </p:txBody>
      </p:sp>
      <p:sp>
        <p:nvSpPr>
          <p:cNvPr id="2" name="모서리가 둥근 직사각형 9">
            <a:extLst>
              <a:ext uri="{FF2B5EF4-FFF2-40B4-BE49-F238E27FC236}">
                <a16:creationId xmlns:a16="http://schemas.microsoft.com/office/drawing/2014/main" id="{19448912-0EAC-B1E7-8C22-2B0B0459D5DB}"/>
              </a:ext>
            </a:extLst>
          </p:cNvPr>
          <p:cNvSpPr/>
          <p:nvPr/>
        </p:nvSpPr>
        <p:spPr>
          <a:xfrm>
            <a:off x="5826039" y="3245974"/>
            <a:ext cx="2487636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기관목록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(</a:t>
            </a:r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사이트 內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)</a:t>
            </a:r>
            <a:endParaRPr lang="ko-KR" altLang="en-US" dirty="0">
              <a:solidFill>
                <a:prstClr val="black"/>
              </a:solidFill>
              <a:latin typeface="+mj-ea"/>
              <a:ea typeface="+mj-ea"/>
            </a:endParaRPr>
          </a:p>
        </p:txBody>
      </p:sp>
      <p:sp>
        <p:nvSpPr>
          <p:cNvPr id="3" name="모서리가 둥근 직사각형 9">
            <a:extLst>
              <a:ext uri="{FF2B5EF4-FFF2-40B4-BE49-F238E27FC236}">
                <a16:creationId xmlns:a16="http://schemas.microsoft.com/office/drawing/2014/main" id="{09587561-908A-5C5C-2924-AD01044EF65B}"/>
              </a:ext>
            </a:extLst>
          </p:cNvPr>
          <p:cNvSpPr/>
          <p:nvPr/>
        </p:nvSpPr>
        <p:spPr>
          <a:xfrm>
            <a:off x="2931383" y="3825094"/>
            <a:ext cx="2487636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지도검색</a:t>
            </a:r>
          </a:p>
        </p:txBody>
      </p:sp>
      <p:sp>
        <p:nvSpPr>
          <p:cNvPr id="6" name="모서리가 둥근 직사각형 9">
            <a:extLst>
              <a:ext uri="{FF2B5EF4-FFF2-40B4-BE49-F238E27FC236}">
                <a16:creationId xmlns:a16="http://schemas.microsoft.com/office/drawing/2014/main" id="{53231E39-D2A8-904E-8961-46ACFB7FE561}"/>
              </a:ext>
            </a:extLst>
          </p:cNvPr>
          <p:cNvSpPr/>
          <p:nvPr/>
        </p:nvSpPr>
        <p:spPr>
          <a:xfrm>
            <a:off x="2931383" y="4400568"/>
            <a:ext cx="2487636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로그인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/</a:t>
            </a:r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회원가입</a:t>
            </a:r>
          </a:p>
        </p:txBody>
      </p:sp>
      <p:sp>
        <p:nvSpPr>
          <p:cNvPr id="8" name="왼쪽 대괄호 7">
            <a:extLst>
              <a:ext uri="{FF2B5EF4-FFF2-40B4-BE49-F238E27FC236}">
                <a16:creationId xmlns:a16="http://schemas.microsoft.com/office/drawing/2014/main" id="{0CFA88C5-7957-6B4C-CE29-7EA9D460F2F1}"/>
              </a:ext>
            </a:extLst>
          </p:cNvPr>
          <p:cNvSpPr/>
          <p:nvPr/>
        </p:nvSpPr>
        <p:spPr>
          <a:xfrm>
            <a:off x="2570662" y="3411598"/>
            <a:ext cx="260097" cy="2410081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5E799F00-0B37-2500-6C24-05BFEF8C45DE}"/>
              </a:ext>
            </a:extLst>
          </p:cNvPr>
          <p:cNvCxnSpPr>
            <a:cxnSpLocks/>
            <a:stCxn id="5" idx="2"/>
          </p:cNvCxnSpPr>
          <p:nvPr/>
        </p:nvCxnSpPr>
        <p:spPr>
          <a:xfrm rot="16200000" flipH="1">
            <a:off x="1494047" y="3241924"/>
            <a:ext cx="1049547" cy="105764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모서리가 둥근 직사각형 9">
            <a:extLst>
              <a:ext uri="{FF2B5EF4-FFF2-40B4-BE49-F238E27FC236}">
                <a16:creationId xmlns:a16="http://schemas.microsoft.com/office/drawing/2014/main" id="{88E93316-73C0-1DFD-A7A8-E16B64DFFCAF}"/>
              </a:ext>
            </a:extLst>
          </p:cNvPr>
          <p:cNvSpPr/>
          <p:nvPr/>
        </p:nvSpPr>
        <p:spPr>
          <a:xfrm>
            <a:off x="2931383" y="3245974"/>
            <a:ext cx="2487636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prstClr val="black"/>
                </a:solidFill>
                <a:latin typeface="+mj-ea"/>
                <a:ea typeface="+mj-ea"/>
              </a:rPr>
              <a:t>요양시설찾기</a:t>
            </a:r>
            <a:endParaRPr lang="ko-KR" altLang="en-US" dirty="0">
              <a:solidFill>
                <a:prstClr val="black"/>
              </a:solidFill>
              <a:latin typeface="+mj-ea"/>
              <a:ea typeface="+mj-ea"/>
            </a:endParaRPr>
          </a:p>
        </p:txBody>
      </p:sp>
      <p:sp>
        <p:nvSpPr>
          <p:cNvPr id="13" name="모서리가 둥근 직사각형 9">
            <a:extLst>
              <a:ext uri="{FF2B5EF4-FFF2-40B4-BE49-F238E27FC236}">
                <a16:creationId xmlns:a16="http://schemas.microsoft.com/office/drawing/2014/main" id="{38DCC9D0-AA57-EE6D-CBBA-DEFCD2C1813A}"/>
              </a:ext>
            </a:extLst>
          </p:cNvPr>
          <p:cNvSpPr/>
          <p:nvPr/>
        </p:nvSpPr>
        <p:spPr>
          <a:xfrm>
            <a:off x="8720695" y="3245974"/>
            <a:ext cx="2487636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상세화면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(</a:t>
            </a:r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팝업형태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)</a:t>
            </a:r>
            <a:endParaRPr lang="ko-KR" altLang="en-US" dirty="0">
              <a:solidFill>
                <a:prstClr val="black"/>
              </a:solidFill>
              <a:latin typeface="+mj-ea"/>
              <a:ea typeface="+mj-ea"/>
            </a:endParaRPr>
          </a:p>
        </p:txBody>
      </p:sp>
      <p:sp>
        <p:nvSpPr>
          <p:cNvPr id="14" name="모서리가 둥근 직사각형 9">
            <a:extLst>
              <a:ext uri="{FF2B5EF4-FFF2-40B4-BE49-F238E27FC236}">
                <a16:creationId xmlns:a16="http://schemas.microsoft.com/office/drawing/2014/main" id="{E6C0020B-E56B-A816-D9F5-379E12849DE8}"/>
              </a:ext>
            </a:extLst>
          </p:cNvPr>
          <p:cNvSpPr/>
          <p:nvPr/>
        </p:nvSpPr>
        <p:spPr>
          <a:xfrm>
            <a:off x="5826039" y="3825094"/>
            <a:ext cx="2487636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지도표시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(</a:t>
            </a:r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사이트 內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)</a:t>
            </a:r>
            <a:endParaRPr lang="ko-KR" altLang="en-US" dirty="0">
              <a:solidFill>
                <a:prstClr val="black"/>
              </a:solidFill>
              <a:latin typeface="+mj-ea"/>
              <a:ea typeface="+mj-ea"/>
            </a:endParaRPr>
          </a:p>
        </p:txBody>
      </p:sp>
      <p:sp>
        <p:nvSpPr>
          <p:cNvPr id="15" name="모서리가 둥근 직사각형 9">
            <a:extLst>
              <a:ext uri="{FF2B5EF4-FFF2-40B4-BE49-F238E27FC236}">
                <a16:creationId xmlns:a16="http://schemas.microsoft.com/office/drawing/2014/main" id="{7C870C46-64CE-2DAA-1129-624A8AAFF1F2}"/>
              </a:ext>
            </a:extLst>
          </p:cNvPr>
          <p:cNvSpPr/>
          <p:nvPr/>
        </p:nvSpPr>
        <p:spPr>
          <a:xfrm>
            <a:off x="8720695" y="3825094"/>
            <a:ext cx="2487636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상세화면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(</a:t>
            </a:r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팝업형태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)</a:t>
            </a:r>
            <a:endParaRPr lang="ko-KR" altLang="en-US" dirty="0">
              <a:solidFill>
                <a:prstClr val="black"/>
              </a:solidFill>
              <a:latin typeface="+mj-ea"/>
              <a:ea typeface="+mj-ea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9DDF98E-10C0-B21B-1E44-DF722128A2C6}"/>
              </a:ext>
            </a:extLst>
          </p:cNvPr>
          <p:cNvCxnSpPr>
            <a:cxnSpLocks/>
          </p:cNvCxnSpPr>
          <p:nvPr/>
        </p:nvCxnSpPr>
        <p:spPr>
          <a:xfrm>
            <a:off x="5453079" y="3429000"/>
            <a:ext cx="345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215F4F93-F5FE-0651-A8D7-1BB0BAD6F66C}"/>
              </a:ext>
            </a:extLst>
          </p:cNvPr>
          <p:cNvCxnSpPr>
            <a:cxnSpLocks/>
          </p:cNvCxnSpPr>
          <p:nvPr/>
        </p:nvCxnSpPr>
        <p:spPr>
          <a:xfrm>
            <a:off x="8351188" y="3429000"/>
            <a:ext cx="345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55C59D30-AE3A-425E-0238-79D2590164A7}"/>
              </a:ext>
            </a:extLst>
          </p:cNvPr>
          <p:cNvCxnSpPr>
            <a:cxnSpLocks/>
          </p:cNvCxnSpPr>
          <p:nvPr/>
        </p:nvCxnSpPr>
        <p:spPr>
          <a:xfrm>
            <a:off x="5453079" y="4032504"/>
            <a:ext cx="345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6484905C-57BF-4829-DB55-BA71D3ACC268}"/>
              </a:ext>
            </a:extLst>
          </p:cNvPr>
          <p:cNvCxnSpPr>
            <a:cxnSpLocks/>
          </p:cNvCxnSpPr>
          <p:nvPr/>
        </p:nvCxnSpPr>
        <p:spPr>
          <a:xfrm>
            <a:off x="8351188" y="4032504"/>
            <a:ext cx="3451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모서리가 둥근 직사각형 9">
            <a:extLst>
              <a:ext uri="{FF2B5EF4-FFF2-40B4-BE49-F238E27FC236}">
                <a16:creationId xmlns:a16="http://schemas.microsoft.com/office/drawing/2014/main" id="{22540B20-9A27-4A38-7AB9-7FB988B03719}"/>
              </a:ext>
            </a:extLst>
          </p:cNvPr>
          <p:cNvSpPr/>
          <p:nvPr/>
        </p:nvSpPr>
        <p:spPr>
          <a:xfrm>
            <a:off x="5826039" y="4400567"/>
            <a:ext cx="379529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가입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/</a:t>
            </a:r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로그인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/</a:t>
            </a:r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수정 화면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(</a:t>
            </a:r>
            <a:r>
              <a:rPr lang="ko-KR" altLang="en-US" dirty="0">
                <a:solidFill>
                  <a:prstClr val="black"/>
                </a:solidFill>
                <a:latin typeface="+mj-ea"/>
                <a:ea typeface="+mj-ea"/>
              </a:rPr>
              <a:t>팝업형태</a:t>
            </a:r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)</a:t>
            </a:r>
            <a:endParaRPr lang="ko-KR" altLang="en-US" dirty="0">
              <a:solidFill>
                <a:prstClr val="black"/>
              </a:solidFill>
              <a:latin typeface="+mj-ea"/>
              <a:ea typeface="+mj-ea"/>
            </a:endParaRPr>
          </a:p>
        </p:txBody>
      </p:sp>
      <p:sp>
        <p:nvSpPr>
          <p:cNvPr id="35" name="모서리가 둥근 직사각형 9">
            <a:extLst>
              <a:ext uri="{FF2B5EF4-FFF2-40B4-BE49-F238E27FC236}">
                <a16:creationId xmlns:a16="http://schemas.microsoft.com/office/drawing/2014/main" id="{CEB89F89-D4A5-AA11-820D-4376B8FD7461}"/>
              </a:ext>
            </a:extLst>
          </p:cNvPr>
          <p:cNvSpPr/>
          <p:nvPr/>
        </p:nvSpPr>
        <p:spPr>
          <a:xfrm>
            <a:off x="2931383" y="5545526"/>
            <a:ext cx="2487636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black"/>
                </a:solidFill>
                <a:latin typeface="+mj-ea"/>
                <a:ea typeface="+mj-ea"/>
              </a:rPr>
              <a:t>footer</a:t>
            </a:r>
            <a:endParaRPr lang="ko-KR" altLang="en-US" dirty="0">
              <a:solidFill>
                <a:prstClr val="black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527241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78DAB639-5CBB-7B4F-C664-E350E8C29B09}"/>
              </a:ext>
            </a:extLst>
          </p:cNvPr>
          <p:cNvSpPr txBox="1"/>
          <p:nvPr/>
        </p:nvSpPr>
        <p:spPr>
          <a:xfrm>
            <a:off x="142866" y="15856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서비스흐름도</a:t>
            </a:r>
            <a:endParaRPr lang="ko-KR" altLang="en-US" sz="3200" dirty="0"/>
          </a:p>
        </p:txBody>
      </p:sp>
      <p:sp>
        <p:nvSpPr>
          <p:cNvPr id="3" name="순서도: 판단 2">
            <a:extLst>
              <a:ext uri="{FF2B5EF4-FFF2-40B4-BE49-F238E27FC236}">
                <a16:creationId xmlns:a16="http://schemas.microsoft.com/office/drawing/2014/main" id="{3FF39F6F-BBC8-443E-A5F9-03AEAE1C199A}"/>
              </a:ext>
            </a:extLst>
          </p:cNvPr>
          <p:cNvSpPr/>
          <p:nvPr/>
        </p:nvSpPr>
        <p:spPr>
          <a:xfrm>
            <a:off x="4881880" y="2004800"/>
            <a:ext cx="2428240" cy="57912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로그인</a:t>
            </a:r>
          </a:p>
        </p:txBody>
      </p:sp>
      <p:sp>
        <p:nvSpPr>
          <p:cNvPr id="4" name="순서도: 처리 3">
            <a:extLst>
              <a:ext uri="{FF2B5EF4-FFF2-40B4-BE49-F238E27FC236}">
                <a16:creationId xmlns:a16="http://schemas.microsoft.com/office/drawing/2014/main" id="{8A3EDBF4-1897-95CB-B7C8-75AC84174C56}"/>
              </a:ext>
            </a:extLst>
          </p:cNvPr>
          <p:cNvSpPr/>
          <p:nvPr/>
        </p:nvSpPr>
        <p:spPr>
          <a:xfrm>
            <a:off x="4988560" y="1141200"/>
            <a:ext cx="2214880" cy="487668"/>
          </a:xfrm>
          <a:prstGeom prst="flowChartProcess">
            <a:avLst/>
          </a:prstGeom>
          <a:solidFill>
            <a:srgbClr val="FFFF0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</a:rPr>
              <a:t>메인화면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5" name="순서도: 처리 4">
            <a:extLst>
              <a:ext uri="{FF2B5EF4-FFF2-40B4-BE49-F238E27FC236}">
                <a16:creationId xmlns:a16="http://schemas.microsoft.com/office/drawing/2014/main" id="{30847C0F-E556-2464-D7C6-6B08D6D2AD6D}"/>
              </a:ext>
            </a:extLst>
          </p:cNvPr>
          <p:cNvSpPr/>
          <p:nvPr/>
        </p:nvSpPr>
        <p:spPr>
          <a:xfrm>
            <a:off x="6925521" y="3132572"/>
            <a:ext cx="2214880" cy="487668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지도검색</a:t>
            </a:r>
          </a:p>
        </p:txBody>
      </p:sp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A3268236-DA71-5D70-7592-4718423C7E4B}"/>
              </a:ext>
            </a:extLst>
          </p:cNvPr>
          <p:cNvSpPr/>
          <p:nvPr/>
        </p:nvSpPr>
        <p:spPr>
          <a:xfrm>
            <a:off x="3125681" y="3132572"/>
            <a:ext cx="2214880" cy="487668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요양시설찾기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" name="순서도: 처리 7">
            <a:extLst>
              <a:ext uri="{FF2B5EF4-FFF2-40B4-BE49-F238E27FC236}">
                <a16:creationId xmlns:a16="http://schemas.microsoft.com/office/drawing/2014/main" id="{51430719-551C-336E-F43E-6D5C61F7248E}"/>
              </a:ext>
            </a:extLst>
          </p:cNvPr>
          <p:cNvSpPr/>
          <p:nvPr/>
        </p:nvSpPr>
        <p:spPr>
          <a:xfrm>
            <a:off x="6925521" y="5801054"/>
            <a:ext cx="2214880" cy="487668"/>
          </a:xfrm>
          <a:prstGeom prst="flowChartProcess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게시판</a:t>
            </a:r>
            <a:r>
              <a:rPr lang="en-US" altLang="ko-KR" sz="1400" dirty="0">
                <a:solidFill>
                  <a:schemeClr val="tx1"/>
                </a:solidFill>
              </a:rPr>
              <a:t>+</a:t>
            </a:r>
            <a:r>
              <a:rPr lang="ko-KR" altLang="en-US" sz="1400" dirty="0">
                <a:solidFill>
                  <a:schemeClr val="tx1"/>
                </a:solidFill>
              </a:rPr>
              <a:t>리뷰확인</a:t>
            </a: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3761769F-3602-5BBB-9FF9-F9B6DA1872F7}"/>
              </a:ext>
            </a:extLst>
          </p:cNvPr>
          <p:cNvSpPr/>
          <p:nvPr/>
        </p:nvSpPr>
        <p:spPr>
          <a:xfrm>
            <a:off x="8141407" y="2050526"/>
            <a:ext cx="1375266" cy="487668"/>
          </a:xfrm>
          <a:prstGeom prst="flowChartProcess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회원가입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1DFCC91F-0EF8-3991-B9B7-B90C48E9E85E}"/>
              </a:ext>
            </a:extLst>
          </p:cNvPr>
          <p:cNvCxnSpPr>
            <a:stCxn id="3" idx="3"/>
            <a:endCxn id="9" idx="1"/>
          </p:cNvCxnSpPr>
          <p:nvPr/>
        </p:nvCxnSpPr>
        <p:spPr>
          <a:xfrm>
            <a:off x="7310120" y="2294360"/>
            <a:ext cx="83128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7913313-1C9C-2CA8-1038-1875A663CD0F}"/>
              </a:ext>
            </a:extLst>
          </p:cNvPr>
          <p:cNvSpPr txBox="1"/>
          <p:nvPr/>
        </p:nvSpPr>
        <p:spPr>
          <a:xfrm>
            <a:off x="7513320" y="1918446"/>
            <a:ext cx="461986" cy="3077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+mj-ea"/>
                <a:ea typeface="+mj-ea"/>
              </a:rPr>
              <a:t>NO</a:t>
            </a:r>
            <a:endParaRPr lang="ko-KR" altLang="en-US" sz="1400" dirty="0">
              <a:latin typeface="+mj-ea"/>
              <a:ea typeface="+mj-ea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21C2C7A-98E4-9D02-CBDC-85F3E226DD82}"/>
              </a:ext>
            </a:extLst>
          </p:cNvPr>
          <p:cNvCxnSpPr>
            <a:cxnSpLocks/>
            <a:stCxn id="4" idx="2"/>
            <a:endCxn id="3" idx="0"/>
          </p:cNvCxnSpPr>
          <p:nvPr/>
        </p:nvCxnSpPr>
        <p:spPr>
          <a:xfrm>
            <a:off x="6096000" y="1628868"/>
            <a:ext cx="0" cy="3759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03663F51-C86D-4649-BAEA-7BFA28BA40FC}"/>
              </a:ext>
            </a:extLst>
          </p:cNvPr>
          <p:cNvCxnSpPr>
            <a:cxnSpLocks/>
          </p:cNvCxnSpPr>
          <p:nvPr/>
        </p:nvCxnSpPr>
        <p:spPr>
          <a:xfrm>
            <a:off x="6096000" y="2588988"/>
            <a:ext cx="0" cy="78741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1688649-D6D6-73E2-E72D-550797252CED}"/>
              </a:ext>
            </a:extLst>
          </p:cNvPr>
          <p:cNvSpPr txBox="1"/>
          <p:nvPr/>
        </p:nvSpPr>
        <p:spPr>
          <a:xfrm>
            <a:off x="6212840" y="2700766"/>
            <a:ext cx="476412" cy="3077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+mj-ea"/>
                <a:ea typeface="+mj-ea"/>
              </a:rPr>
              <a:t>YES</a:t>
            </a:r>
            <a:endParaRPr lang="ko-KR" altLang="en-US" sz="1400" dirty="0">
              <a:latin typeface="+mj-ea"/>
              <a:ea typeface="+mj-ea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36CA2273-18BC-FF9E-B23C-938F2F205187}"/>
              </a:ext>
            </a:extLst>
          </p:cNvPr>
          <p:cNvCxnSpPr>
            <a:stCxn id="9" idx="0"/>
            <a:endCxn id="4" idx="3"/>
          </p:cNvCxnSpPr>
          <p:nvPr/>
        </p:nvCxnSpPr>
        <p:spPr>
          <a:xfrm rot="16200000" flipV="1">
            <a:off x="7683494" y="904980"/>
            <a:ext cx="665492" cy="1625600"/>
          </a:xfrm>
          <a:prstGeom prst="bentConnector2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순서도: 처리 20">
            <a:extLst>
              <a:ext uri="{FF2B5EF4-FFF2-40B4-BE49-F238E27FC236}">
                <a16:creationId xmlns:a16="http://schemas.microsoft.com/office/drawing/2014/main" id="{802FBFD1-84E8-FEEA-DDEC-66E954D0B181}"/>
              </a:ext>
            </a:extLst>
          </p:cNvPr>
          <p:cNvSpPr/>
          <p:nvPr/>
        </p:nvSpPr>
        <p:spPr>
          <a:xfrm>
            <a:off x="6925521" y="3799692"/>
            <a:ext cx="2214880" cy="487668"/>
          </a:xfrm>
          <a:prstGeom prst="flowChartProcess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목록</a:t>
            </a:r>
            <a:r>
              <a:rPr lang="en-US" altLang="ko-KR" sz="1400" dirty="0">
                <a:solidFill>
                  <a:schemeClr val="tx1"/>
                </a:solidFill>
              </a:rPr>
              <a:t>+</a:t>
            </a:r>
            <a:r>
              <a:rPr lang="ko-KR" altLang="en-US" sz="1400" dirty="0">
                <a:solidFill>
                  <a:schemeClr val="tx1"/>
                </a:solidFill>
              </a:rPr>
              <a:t>지도 표시</a:t>
            </a:r>
          </a:p>
        </p:txBody>
      </p:sp>
      <p:sp>
        <p:nvSpPr>
          <p:cNvPr id="22" name="순서도: 처리 21">
            <a:extLst>
              <a:ext uri="{FF2B5EF4-FFF2-40B4-BE49-F238E27FC236}">
                <a16:creationId xmlns:a16="http://schemas.microsoft.com/office/drawing/2014/main" id="{C5E9392E-9505-B626-ABAD-021267D89C01}"/>
              </a:ext>
            </a:extLst>
          </p:cNvPr>
          <p:cNvSpPr/>
          <p:nvPr/>
        </p:nvSpPr>
        <p:spPr>
          <a:xfrm>
            <a:off x="3125681" y="3799692"/>
            <a:ext cx="2214880" cy="487668"/>
          </a:xfrm>
          <a:prstGeom prst="flowChartProcess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기관목록표시</a:t>
            </a:r>
          </a:p>
        </p:txBody>
      </p:sp>
      <p:sp>
        <p:nvSpPr>
          <p:cNvPr id="23" name="순서도: 처리 22">
            <a:extLst>
              <a:ext uri="{FF2B5EF4-FFF2-40B4-BE49-F238E27FC236}">
                <a16:creationId xmlns:a16="http://schemas.microsoft.com/office/drawing/2014/main" id="{DA958184-767C-051E-A5D3-307230365F5F}"/>
              </a:ext>
            </a:extLst>
          </p:cNvPr>
          <p:cNvSpPr/>
          <p:nvPr/>
        </p:nvSpPr>
        <p:spPr>
          <a:xfrm>
            <a:off x="3125681" y="5133933"/>
            <a:ext cx="2214880" cy="487668"/>
          </a:xfrm>
          <a:prstGeom prst="flowChartProcess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별점</a:t>
            </a:r>
            <a:r>
              <a:rPr lang="ko-KR" altLang="en-US" sz="1400" dirty="0">
                <a:solidFill>
                  <a:schemeClr val="tx1"/>
                </a:solidFill>
              </a:rPr>
              <a:t> 주기</a:t>
            </a:r>
            <a:r>
              <a:rPr lang="en-US" altLang="ko-KR" sz="1400" dirty="0">
                <a:solidFill>
                  <a:schemeClr val="tx1"/>
                </a:solidFill>
              </a:rPr>
              <a:t>+</a:t>
            </a:r>
            <a:r>
              <a:rPr lang="ko-KR" altLang="en-US" sz="1400" dirty="0">
                <a:solidFill>
                  <a:schemeClr val="tx1"/>
                </a:solidFill>
              </a:rPr>
              <a:t>리뷰작성</a:t>
            </a:r>
          </a:p>
        </p:txBody>
      </p:sp>
      <p:sp>
        <p:nvSpPr>
          <p:cNvPr id="24" name="순서도: 처리 23">
            <a:extLst>
              <a:ext uri="{FF2B5EF4-FFF2-40B4-BE49-F238E27FC236}">
                <a16:creationId xmlns:a16="http://schemas.microsoft.com/office/drawing/2014/main" id="{7A98B7CC-8748-006B-81CA-77DEF8B6A6AB}"/>
              </a:ext>
            </a:extLst>
          </p:cNvPr>
          <p:cNvSpPr/>
          <p:nvPr/>
        </p:nvSpPr>
        <p:spPr>
          <a:xfrm>
            <a:off x="6925521" y="4466812"/>
            <a:ext cx="2214880" cy="487668"/>
          </a:xfrm>
          <a:prstGeom prst="flowChartProcess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기관상세정보</a:t>
            </a:r>
          </a:p>
        </p:txBody>
      </p:sp>
      <p:sp>
        <p:nvSpPr>
          <p:cNvPr id="25" name="순서도: 처리 24">
            <a:extLst>
              <a:ext uri="{FF2B5EF4-FFF2-40B4-BE49-F238E27FC236}">
                <a16:creationId xmlns:a16="http://schemas.microsoft.com/office/drawing/2014/main" id="{89DCBFDB-8B20-7C49-2436-D5B170546133}"/>
              </a:ext>
            </a:extLst>
          </p:cNvPr>
          <p:cNvSpPr/>
          <p:nvPr/>
        </p:nvSpPr>
        <p:spPr>
          <a:xfrm>
            <a:off x="3125681" y="4466812"/>
            <a:ext cx="2214880" cy="487668"/>
          </a:xfrm>
          <a:prstGeom prst="flowChartProcess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기관상세정보</a:t>
            </a:r>
          </a:p>
        </p:txBody>
      </p:sp>
      <p:sp>
        <p:nvSpPr>
          <p:cNvPr id="2" name="순서도: 처리 1">
            <a:extLst>
              <a:ext uri="{FF2B5EF4-FFF2-40B4-BE49-F238E27FC236}">
                <a16:creationId xmlns:a16="http://schemas.microsoft.com/office/drawing/2014/main" id="{72F4249D-112D-CAC2-31BB-86E4E3DDE2CF}"/>
              </a:ext>
            </a:extLst>
          </p:cNvPr>
          <p:cNvSpPr/>
          <p:nvPr/>
        </p:nvSpPr>
        <p:spPr>
          <a:xfrm>
            <a:off x="6925521" y="5133933"/>
            <a:ext cx="2214880" cy="487668"/>
          </a:xfrm>
          <a:prstGeom prst="flowChartProcess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별점</a:t>
            </a:r>
            <a:r>
              <a:rPr lang="ko-KR" altLang="en-US" sz="1400" dirty="0">
                <a:solidFill>
                  <a:schemeClr val="tx1"/>
                </a:solidFill>
              </a:rPr>
              <a:t> 주기</a:t>
            </a:r>
            <a:r>
              <a:rPr lang="en-US" altLang="ko-KR" sz="1400" dirty="0">
                <a:solidFill>
                  <a:schemeClr val="tx1"/>
                </a:solidFill>
              </a:rPr>
              <a:t>+</a:t>
            </a:r>
            <a:r>
              <a:rPr lang="ko-KR" altLang="en-US" sz="1400" dirty="0">
                <a:solidFill>
                  <a:schemeClr val="tx1"/>
                </a:solidFill>
              </a:rPr>
              <a:t>리뷰작성</a:t>
            </a:r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A9FC38E2-9BD6-A446-A6B3-9F17141EE0B4}"/>
              </a:ext>
            </a:extLst>
          </p:cNvPr>
          <p:cNvSpPr/>
          <p:nvPr/>
        </p:nvSpPr>
        <p:spPr>
          <a:xfrm>
            <a:off x="3125681" y="5801054"/>
            <a:ext cx="2214880" cy="487668"/>
          </a:xfrm>
          <a:prstGeom prst="flowChartProcess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게시판</a:t>
            </a:r>
            <a:r>
              <a:rPr lang="en-US" altLang="ko-KR" sz="1400" dirty="0">
                <a:solidFill>
                  <a:schemeClr val="tx1"/>
                </a:solidFill>
              </a:rPr>
              <a:t>+</a:t>
            </a:r>
            <a:r>
              <a:rPr lang="ko-KR" altLang="en-US" sz="1400" dirty="0">
                <a:solidFill>
                  <a:schemeClr val="tx1"/>
                </a:solidFill>
              </a:rPr>
              <a:t>리뷰확인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5C3D3BB-6793-6674-286D-029E87A564A5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5338748" y="3351332"/>
            <a:ext cx="1586773" cy="2507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107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9C680C-356A-7028-4CDE-2299A419053C}"/>
              </a:ext>
            </a:extLst>
          </p:cNvPr>
          <p:cNvSpPr txBox="1"/>
          <p:nvPr/>
        </p:nvSpPr>
        <p:spPr>
          <a:xfrm>
            <a:off x="142866" y="158568"/>
            <a:ext cx="20665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시작</a:t>
            </a:r>
            <a:r>
              <a:rPr lang="en-US" altLang="ko-KR" sz="3200" b="1" dirty="0">
                <a:solidFill>
                  <a:srgbClr val="0090D0"/>
                </a:solidFill>
              </a:rPr>
              <a:t>_main</a:t>
            </a:r>
            <a:endParaRPr lang="ko-KR" altLang="en-US" sz="32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47F51AC-DED2-E57C-6037-689552DA8ED3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C2C99C1-082B-67EB-F9F7-1CDDE1E381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C7CEDF2-952C-70AD-180E-E81FFE50A1C2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  <p:pic>
        <p:nvPicPr>
          <p:cNvPr id="12" name="그래픽 11" descr="연결 윤곽선">
            <a:extLst>
              <a:ext uri="{FF2B5EF4-FFF2-40B4-BE49-F238E27FC236}">
                <a16:creationId xmlns:a16="http://schemas.microsoft.com/office/drawing/2014/main" id="{9EF6C60F-ED7F-D745-A04E-0061387CA1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32880" y="2336800"/>
            <a:ext cx="3505200" cy="35052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4E2AB7D-BB44-8EF3-D704-F0C8595409F1}"/>
              </a:ext>
            </a:extLst>
          </p:cNvPr>
          <p:cNvSpPr txBox="1"/>
          <p:nvPr/>
        </p:nvSpPr>
        <p:spPr>
          <a:xfrm>
            <a:off x="1737360" y="2397760"/>
            <a:ext cx="4368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+mj-ea"/>
                <a:ea typeface="+mj-ea"/>
              </a:rPr>
              <a:t>어떤 요양 시설로</a:t>
            </a:r>
            <a:endParaRPr lang="en-US" altLang="ko-KR" sz="3600" dirty="0">
              <a:latin typeface="+mj-ea"/>
              <a:ea typeface="+mj-ea"/>
            </a:endParaRPr>
          </a:p>
          <a:p>
            <a:r>
              <a:rPr lang="ko-KR" altLang="en-US" sz="3600" dirty="0">
                <a:latin typeface="+mj-ea"/>
                <a:ea typeface="+mj-ea"/>
              </a:rPr>
              <a:t>모셔야 할지</a:t>
            </a:r>
            <a:endParaRPr lang="en-US" altLang="ko-KR" sz="3600" dirty="0">
              <a:latin typeface="+mj-ea"/>
              <a:ea typeface="+mj-ea"/>
            </a:endParaRPr>
          </a:p>
          <a:p>
            <a:r>
              <a:rPr lang="ko-KR" altLang="en-US" sz="3600" dirty="0">
                <a:latin typeface="+mj-ea"/>
                <a:ea typeface="+mj-ea"/>
              </a:rPr>
              <a:t>고민이 된다면</a:t>
            </a:r>
            <a:r>
              <a:rPr lang="en-US" altLang="ko-KR" sz="3600" dirty="0">
                <a:latin typeface="+mj-ea"/>
                <a:ea typeface="+mj-ea"/>
              </a:rPr>
              <a:t>??</a:t>
            </a:r>
          </a:p>
          <a:p>
            <a:r>
              <a:rPr lang="en-US" altLang="ko-KR" sz="3600" dirty="0">
                <a:latin typeface="+mj-ea"/>
                <a:ea typeface="+mj-ea"/>
              </a:rPr>
              <a:t>                &gt;&gt;&gt;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713E4F-7E5C-9B1D-E4C2-30903E45878B}"/>
              </a:ext>
            </a:extLst>
          </p:cNvPr>
          <p:cNvSpPr txBox="1"/>
          <p:nvPr/>
        </p:nvSpPr>
        <p:spPr>
          <a:xfrm>
            <a:off x="7888094" y="5302536"/>
            <a:ext cx="3401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3~4</a:t>
            </a:r>
            <a:r>
              <a:rPr lang="ko-KR" altLang="en-US" dirty="0"/>
              <a:t>가지 이미지 </a:t>
            </a:r>
            <a:r>
              <a:rPr lang="en-US" altLang="ko-KR" dirty="0"/>
              <a:t>5</a:t>
            </a:r>
            <a:r>
              <a:rPr lang="ko-KR" altLang="en-US" dirty="0"/>
              <a:t>초 간격 교차됨</a:t>
            </a:r>
            <a:endParaRPr lang="en-US" altLang="ko-KR" dirty="0"/>
          </a:p>
          <a:p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 err="1">
                <a:solidFill>
                  <a:srgbClr val="FF0000"/>
                </a:solidFill>
              </a:rPr>
              <a:t>클릭시</a:t>
            </a:r>
            <a:r>
              <a:rPr lang="en-US" altLang="ko-KR" dirty="0">
                <a:solidFill>
                  <a:srgbClr val="FF0000"/>
                </a:solidFill>
              </a:rPr>
              <a:t>=&gt; </a:t>
            </a:r>
            <a:r>
              <a:rPr lang="ko-KR" altLang="en-US" dirty="0">
                <a:solidFill>
                  <a:srgbClr val="FF0000"/>
                </a:solidFill>
              </a:rPr>
              <a:t>메뉴 중 </a:t>
            </a:r>
            <a:r>
              <a:rPr lang="en-US" altLang="ko-KR" dirty="0">
                <a:solidFill>
                  <a:srgbClr val="FF0000"/>
                </a:solidFill>
              </a:rPr>
              <a:t>1</a:t>
            </a:r>
            <a:r>
              <a:rPr lang="ko-KR" altLang="en-US" dirty="0">
                <a:solidFill>
                  <a:srgbClr val="FF0000"/>
                </a:solidFill>
              </a:rPr>
              <a:t>개로 연결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BA15A86-A6B9-383A-FA29-D720945CB3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84" t="73098" r="20768" b="7266"/>
          <a:stretch/>
        </p:blipFill>
        <p:spPr>
          <a:xfrm>
            <a:off x="1555002" y="4763815"/>
            <a:ext cx="4541520" cy="1075297"/>
          </a:xfrm>
          <a:prstGeom prst="rect">
            <a:avLst/>
          </a:prstGeom>
          <a:ln w="38100">
            <a:solidFill>
              <a:srgbClr val="FF0000"/>
            </a:solidFill>
            <a:prstDash val="sysDash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A28321-D30E-FC98-E5E3-0BAE295D22CD}"/>
              </a:ext>
            </a:extLst>
          </p:cNvPr>
          <p:cNvSpPr txBox="1"/>
          <p:nvPr/>
        </p:nvSpPr>
        <p:spPr>
          <a:xfrm>
            <a:off x="1327356" y="431636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검색기능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290908-541B-2BAC-7BA9-F1FC91ECF643}"/>
              </a:ext>
            </a:extLst>
          </p:cNvPr>
          <p:cNvSpPr txBox="1"/>
          <p:nvPr/>
        </p:nvSpPr>
        <p:spPr>
          <a:xfrm>
            <a:off x="3167465" y="188483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메뉴구성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703522-EE17-973B-BD54-E81757ABCE19}"/>
              </a:ext>
            </a:extLst>
          </p:cNvPr>
          <p:cNvSpPr txBox="1"/>
          <p:nvPr/>
        </p:nvSpPr>
        <p:spPr>
          <a:xfrm>
            <a:off x="601446" y="200085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로고</a:t>
            </a:r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8DC97C96-FD2F-E42D-13AF-942B4AEC6A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647607" y="1769891"/>
            <a:ext cx="420293" cy="1330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3D7991D4-B9D6-784D-6F3D-212B1AC6E3AF}"/>
              </a:ext>
            </a:extLst>
          </p:cNvPr>
          <p:cNvCxnSpPr>
            <a:cxnSpLocks/>
            <a:endCxn id="4" idx="1"/>
          </p:cNvCxnSpPr>
          <p:nvPr/>
        </p:nvCxnSpPr>
        <p:spPr>
          <a:xfrm rot="16200000" flipH="1">
            <a:off x="2820720" y="1722757"/>
            <a:ext cx="443218" cy="25027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461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9C680C-356A-7028-4CDE-2299A419053C}"/>
              </a:ext>
            </a:extLst>
          </p:cNvPr>
          <p:cNvSpPr txBox="1"/>
          <p:nvPr/>
        </p:nvSpPr>
        <p:spPr>
          <a:xfrm>
            <a:off x="142866" y="158568"/>
            <a:ext cx="34211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시작</a:t>
            </a:r>
            <a:r>
              <a:rPr lang="en-US" altLang="ko-KR" sz="3200" b="1" dirty="0">
                <a:solidFill>
                  <a:srgbClr val="0090D0"/>
                </a:solidFill>
              </a:rPr>
              <a:t>_</a:t>
            </a:r>
            <a:r>
              <a:rPr lang="en-US" altLang="ko-KR" sz="3200" b="1" dirty="0" err="1">
                <a:solidFill>
                  <a:srgbClr val="0090D0"/>
                </a:solidFill>
              </a:rPr>
              <a:t>main_footer</a:t>
            </a:r>
            <a:endParaRPr lang="ko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890C67-D18C-405E-922E-12BBDB466FAE}"/>
              </a:ext>
            </a:extLst>
          </p:cNvPr>
          <p:cNvSpPr txBox="1"/>
          <p:nvPr/>
        </p:nvSpPr>
        <p:spPr>
          <a:xfrm>
            <a:off x="775813" y="4100959"/>
            <a:ext cx="504221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회사명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: (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주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)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실버 스코어</a:t>
            </a:r>
            <a:endParaRPr lang="ko-KR" altLang="en-US" sz="1200" b="0" dirty="0">
              <a:effectLst/>
              <a:latin typeface="+mn-ea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개인정보 관리책임자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: (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주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)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실버 스코어</a:t>
            </a:r>
            <a:endParaRPr lang="ko-KR" altLang="en-US" sz="1200" b="0" dirty="0">
              <a:effectLst/>
              <a:latin typeface="+mn-ea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사업자등록번호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: 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미정</a:t>
            </a:r>
            <a:endParaRPr lang="ko-KR" altLang="en-US" sz="1200" b="0" dirty="0">
              <a:effectLst/>
              <a:latin typeface="+mn-ea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주소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: 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미정</a:t>
            </a:r>
            <a:endParaRPr lang="ko-KR" altLang="en-US" sz="1200" b="0" dirty="0">
              <a:effectLst/>
              <a:latin typeface="+mn-ea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연락처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: 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미정</a:t>
            </a:r>
            <a:endParaRPr lang="ko-KR" altLang="en-US" sz="1200" b="0" dirty="0">
              <a:effectLst/>
              <a:latin typeface="+mn-ea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서비스 이용 문의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: </a:t>
            </a:r>
            <a:r>
              <a:rPr lang="en-US" altLang="ko-KR" sz="1200" b="0" i="0" strike="noStrike" dirty="0">
                <a:solidFill>
                  <a:srgbClr val="1155CC"/>
                </a:solidFill>
                <a:effectLst/>
                <a:latin typeface="+mn-ea"/>
              </a:rPr>
              <a:t>admin@silverscore.com</a:t>
            </a:r>
            <a:endParaRPr lang="ko-KR" altLang="en-US" sz="1200" b="0" dirty="0">
              <a:effectLst/>
              <a:latin typeface="+mn-ea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서비스 제휴문의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: </a:t>
            </a:r>
            <a:r>
              <a:rPr lang="en-US" altLang="ko-KR" sz="1200" b="0" i="0" strike="noStrike" dirty="0">
                <a:solidFill>
                  <a:srgbClr val="1155CC"/>
                </a:solidFill>
                <a:effectLst/>
                <a:latin typeface="+mn-ea"/>
              </a:rPr>
              <a:t>admin@silverscore.com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200" dirty="0">
              <a:solidFill>
                <a:srgbClr val="1155CC"/>
              </a:solidFill>
              <a:latin typeface="+mn-ea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ko-KR" altLang="en-US" sz="1200" b="0" dirty="0">
              <a:effectLst/>
              <a:latin typeface="+mn-ea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이용약관 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| 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개인정보처리방침 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| </a:t>
            </a:r>
            <a:r>
              <a:rPr lang="ko-KR" altLang="en-US" sz="1200" b="0" i="0" strike="noStrike" dirty="0">
                <a:solidFill>
                  <a:srgbClr val="000000"/>
                </a:solidFill>
                <a:effectLst/>
                <a:latin typeface="+mn-ea"/>
              </a:rPr>
              <a:t>회사소개  </a:t>
            </a:r>
            <a:r>
              <a:rPr lang="en-US" altLang="ko-KR" sz="1200" b="0" i="0" strike="noStrike" dirty="0">
                <a:solidFill>
                  <a:srgbClr val="000000"/>
                </a:solidFill>
                <a:effectLst/>
                <a:latin typeface="+mn-ea"/>
              </a:rPr>
              <a:t>=&gt; </a:t>
            </a:r>
            <a:r>
              <a:rPr lang="ko-KR" altLang="en-US" sz="1200" b="0" i="0" strike="noStrike" dirty="0">
                <a:solidFill>
                  <a:srgbClr val="FF0000"/>
                </a:solidFill>
                <a:effectLst/>
                <a:latin typeface="+mn-ea"/>
              </a:rPr>
              <a:t>화면 구현 시 생략가능</a:t>
            </a:r>
            <a:endParaRPr lang="ko-KR" altLang="en-US" sz="1200" b="0" dirty="0">
              <a:solidFill>
                <a:srgbClr val="FF0000"/>
              </a:solidFill>
              <a:effectLst/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06B6E71-0103-4A26-B2E3-811A23243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159" y="5021862"/>
            <a:ext cx="3799781" cy="7693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1720EE2-5BD1-A273-6574-A0AFE58083FB}"/>
              </a:ext>
            </a:extLst>
          </p:cNvPr>
          <p:cNvSpPr txBox="1"/>
          <p:nvPr/>
        </p:nvSpPr>
        <p:spPr>
          <a:xfrm>
            <a:off x="10482901" y="426116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로고</a:t>
            </a: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BB56C3CB-1962-B494-0AC5-14B938D2BE5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539792" y="4744457"/>
            <a:ext cx="385948" cy="16886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D59C168-7461-57B1-35BA-72910A5E5736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249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45774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solidFill>
                  <a:srgbClr val="0090D0"/>
                </a:solidFill>
              </a:rPr>
              <a:t>요양시설찾기</a:t>
            </a:r>
            <a:r>
              <a:rPr lang="en-US" altLang="ko-KR" sz="3200" b="1" dirty="0">
                <a:solidFill>
                  <a:srgbClr val="0090D0"/>
                </a:solidFill>
              </a:rPr>
              <a:t>_search_01</a:t>
            </a:r>
            <a:endParaRPr lang="ko-KR" altLang="en-US" sz="3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6BC9F71-0526-3526-C74A-46CB0DB00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DF2EF4F-8340-63E8-D294-9C5C2CC2E316}"/>
              </a:ext>
            </a:extLst>
          </p:cNvPr>
          <p:cNvSpPr txBox="1"/>
          <p:nvPr/>
        </p:nvSpPr>
        <p:spPr>
          <a:xfrm>
            <a:off x="855053" y="1919892"/>
            <a:ext cx="2579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찾으시는 요양시설을 아래에서 선택하세요</a:t>
            </a: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769DA91C-AE49-D5DB-3744-79312FF9AB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" t="21728" r="80929" b="65087"/>
          <a:stretch/>
        </p:blipFill>
        <p:spPr>
          <a:xfrm>
            <a:off x="986261" y="2219799"/>
            <a:ext cx="2317136" cy="994367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13D7B46C-95D6-6C81-B00A-F255640B5E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 t="51685" r="81439" b="5327"/>
          <a:stretch/>
        </p:blipFill>
        <p:spPr>
          <a:xfrm>
            <a:off x="999933" y="3156500"/>
            <a:ext cx="2303464" cy="301062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10E76D21-B300-87F7-EE78-0DADD1C5CAD0}"/>
              </a:ext>
            </a:extLst>
          </p:cNvPr>
          <p:cNvSpPr/>
          <p:nvPr/>
        </p:nvSpPr>
        <p:spPr>
          <a:xfrm>
            <a:off x="999933" y="2214880"/>
            <a:ext cx="1199707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4190CBB0-A590-D919-4A62-F89F6A565C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686" y="1940506"/>
            <a:ext cx="7522754" cy="4231550"/>
          </a:xfrm>
          <a:prstGeom prst="rect">
            <a:avLst/>
          </a:prstGeom>
          <a:ln w="38100">
            <a:solidFill>
              <a:srgbClr val="FF0000"/>
            </a:solidFill>
            <a:prstDash val="sysDash"/>
          </a:ln>
        </p:spPr>
      </p:pic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ED68CEE9-E996-76DF-A4AC-648CE16EF2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725950"/>
              </p:ext>
            </p:extLst>
          </p:nvPr>
        </p:nvGraphicFramePr>
        <p:xfrm>
          <a:off x="3831306" y="3148242"/>
          <a:ext cx="7360759" cy="2966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51537">
                  <a:extLst>
                    <a:ext uri="{9D8B030D-6E8A-4147-A177-3AD203B41FA5}">
                      <a16:colId xmlns:a16="http://schemas.microsoft.com/office/drawing/2014/main" val="2859784142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3834334387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2881815130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1245310397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237390040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3012096669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23285760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기관기호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기관이름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평가구분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평가등급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상세주소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전화번호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평가일자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368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619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8510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48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6306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944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7716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102303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9D9B134-CD43-EBEC-677C-947298DF86CC}"/>
              </a:ext>
            </a:extLst>
          </p:cNvPr>
          <p:cNvSpPr txBox="1"/>
          <p:nvPr/>
        </p:nvSpPr>
        <p:spPr>
          <a:xfrm>
            <a:off x="4465539" y="4487312"/>
            <a:ext cx="5820824" cy="646331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컬럼명은</a:t>
            </a:r>
            <a:r>
              <a:rPr lang="en-US" altLang="ko-KR" dirty="0">
                <a:solidFill>
                  <a:srgbClr val="FF0000"/>
                </a:solidFill>
              </a:rPr>
              <a:t>: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‘2</a:t>
            </a:r>
            <a:r>
              <a:rPr lang="ko-KR" altLang="en-US" dirty="0">
                <a:solidFill>
                  <a:srgbClr val="FF0000"/>
                </a:solidFill>
              </a:rPr>
              <a:t>조 </a:t>
            </a:r>
            <a:r>
              <a:rPr lang="en-US" altLang="ko-KR" dirty="0">
                <a:solidFill>
                  <a:srgbClr val="FF0000"/>
                </a:solidFill>
              </a:rPr>
              <a:t>ERD &gt; </a:t>
            </a:r>
            <a:r>
              <a:rPr lang="ko-KR" altLang="en-US" dirty="0">
                <a:solidFill>
                  <a:srgbClr val="FF0000"/>
                </a:solidFill>
              </a:rPr>
              <a:t>요양기관 </a:t>
            </a:r>
            <a:r>
              <a:rPr lang="en-US" altLang="ko-KR" dirty="0">
                <a:solidFill>
                  <a:srgbClr val="FF0000"/>
                </a:solidFill>
              </a:rPr>
              <a:t>table &gt; </a:t>
            </a:r>
            <a:r>
              <a:rPr lang="ko-KR" altLang="en-US" dirty="0">
                <a:solidFill>
                  <a:srgbClr val="FF0000"/>
                </a:solidFill>
              </a:rPr>
              <a:t>논리이름</a:t>
            </a:r>
            <a:r>
              <a:rPr lang="en-US" altLang="ko-KR" dirty="0">
                <a:solidFill>
                  <a:srgbClr val="FF0000"/>
                </a:solidFill>
              </a:rPr>
              <a:t>’</a:t>
            </a:r>
            <a:r>
              <a:rPr lang="ko-KR" altLang="en-US" dirty="0">
                <a:solidFill>
                  <a:srgbClr val="FF0000"/>
                </a:solidFill>
              </a:rPr>
              <a:t> 적용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‘</a:t>
            </a:r>
            <a:r>
              <a:rPr lang="ko-KR" altLang="en-US" dirty="0">
                <a:solidFill>
                  <a:srgbClr val="FF0000"/>
                </a:solidFill>
              </a:rPr>
              <a:t>국민건강보험 공단 </a:t>
            </a:r>
            <a:r>
              <a:rPr lang="en-US" altLang="ko-KR" dirty="0">
                <a:solidFill>
                  <a:srgbClr val="FF0000"/>
                </a:solidFill>
              </a:rPr>
              <a:t>&gt;</a:t>
            </a:r>
            <a:r>
              <a:rPr lang="ko-KR" altLang="en-US" dirty="0">
                <a:solidFill>
                  <a:srgbClr val="FF0000"/>
                </a:solidFill>
              </a:rPr>
              <a:t>장기요양기관 찾기</a:t>
            </a:r>
            <a:r>
              <a:rPr lang="en-US" altLang="ko-KR" dirty="0">
                <a:solidFill>
                  <a:srgbClr val="FF0000"/>
                </a:solidFill>
              </a:rPr>
              <a:t>&gt;</a:t>
            </a:r>
            <a:r>
              <a:rPr lang="ko-KR" altLang="en-US" dirty="0">
                <a:solidFill>
                  <a:srgbClr val="FF0000"/>
                </a:solidFill>
              </a:rPr>
              <a:t>목록검색</a:t>
            </a:r>
            <a:r>
              <a:rPr lang="en-US" altLang="ko-KR" dirty="0">
                <a:solidFill>
                  <a:srgbClr val="FF0000"/>
                </a:solidFill>
              </a:rPr>
              <a:t>’ </a:t>
            </a:r>
            <a:r>
              <a:rPr lang="ko-KR" altLang="en-US" dirty="0">
                <a:solidFill>
                  <a:srgbClr val="FF0000"/>
                </a:solidFill>
              </a:rPr>
              <a:t>기준</a:t>
            </a:r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4704C21A-CEB9-5E97-E288-3DD5DE6785A5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65954" y="3836236"/>
            <a:ext cx="978302" cy="3238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87A8C30-B67F-7D98-78B0-E5531197E7D3}"/>
              </a:ext>
            </a:extLst>
          </p:cNvPr>
          <p:cNvSpPr/>
          <p:nvPr/>
        </p:nvSpPr>
        <p:spPr>
          <a:xfrm>
            <a:off x="1063841" y="3193192"/>
            <a:ext cx="2233805" cy="31581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23375D5-64B3-7037-1D84-6C9D83BA1D80}"/>
              </a:ext>
            </a:extLst>
          </p:cNvPr>
          <p:cNvSpPr/>
          <p:nvPr/>
        </p:nvSpPr>
        <p:spPr>
          <a:xfrm>
            <a:off x="2140477" y="3571739"/>
            <a:ext cx="543730" cy="2607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47B9B70-90E4-D078-C4B1-F3F88EEF8969}"/>
              </a:ext>
            </a:extLst>
          </p:cNvPr>
          <p:cNvSpPr/>
          <p:nvPr/>
        </p:nvSpPr>
        <p:spPr>
          <a:xfrm>
            <a:off x="3569435" y="1275897"/>
            <a:ext cx="1679353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98A85C7-1C82-C2D4-88CE-925D8C3F2D3A}"/>
              </a:ext>
            </a:extLst>
          </p:cNvPr>
          <p:cNvSpPr/>
          <p:nvPr/>
        </p:nvSpPr>
        <p:spPr>
          <a:xfrm>
            <a:off x="4491210" y="2554096"/>
            <a:ext cx="685310" cy="2607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1A8201B-DDBB-8E08-7C45-0B81DC465478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32158E-111B-0806-2CFC-E39016BF057A}"/>
              </a:ext>
            </a:extLst>
          </p:cNvPr>
          <p:cNvSpPr/>
          <p:nvPr/>
        </p:nvSpPr>
        <p:spPr>
          <a:xfrm>
            <a:off x="3846546" y="2845303"/>
            <a:ext cx="3346734" cy="26072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43082F5-03B2-A0DC-6B87-789106D39476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2109077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45774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solidFill>
                  <a:srgbClr val="0090D0"/>
                </a:solidFill>
              </a:rPr>
              <a:t>요양시설찾기</a:t>
            </a:r>
            <a:r>
              <a:rPr lang="en-US" altLang="ko-KR" sz="3200" b="1" dirty="0">
                <a:solidFill>
                  <a:srgbClr val="0090D0"/>
                </a:solidFill>
              </a:rPr>
              <a:t>_search_02</a:t>
            </a:r>
            <a:endParaRPr lang="ko-KR" altLang="en-US" sz="3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6BC9F71-0526-3526-C74A-46CB0DB00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DF2EF4F-8340-63E8-D294-9C5C2CC2E316}"/>
              </a:ext>
            </a:extLst>
          </p:cNvPr>
          <p:cNvSpPr txBox="1"/>
          <p:nvPr/>
        </p:nvSpPr>
        <p:spPr>
          <a:xfrm>
            <a:off x="855053" y="1919892"/>
            <a:ext cx="2579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찾으시는 요양시설을 아래에서 선택하세요</a:t>
            </a: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769DA91C-AE49-D5DB-3744-79312FF9AB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" t="21728" r="80929" b="65087"/>
          <a:stretch/>
        </p:blipFill>
        <p:spPr>
          <a:xfrm>
            <a:off x="986261" y="2219799"/>
            <a:ext cx="2317136" cy="994367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13D7B46C-95D6-6C81-B00A-F255640B5E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 t="51685" r="81439" b="5327"/>
          <a:stretch/>
        </p:blipFill>
        <p:spPr>
          <a:xfrm>
            <a:off x="999933" y="3156500"/>
            <a:ext cx="2303464" cy="301062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10E76D21-B300-87F7-EE78-0DADD1C5CAD0}"/>
              </a:ext>
            </a:extLst>
          </p:cNvPr>
          <p:cNvSpPr/>
          <p:nvPr/>
        </p:nvSpPr>
        <p:spPr>
          <a:xfrm>
            <a:off x="999933" y="2214880"/>
            <a:ext cx="1199707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4190CBB0-A590-D919-4A62-F89F6A565C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686" y="1940506"/>
            <a:ext cx="7522754" cy="4231550"/>
          </a:xfrm>
          <a:prstGeom prst="rect">
            <a:avLst/>
          </a:prstGeom>
          <a:ln w="38100">
            <a:solidFill>
              <a:srgbClr val="FF0000"/>
            </a:solidFill>
            <a:prstDash val="sysDash"/>
          </a:ln>
        </p:spPr>
      </p:pic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ED68CEE9-E996-76DF-A4AC-648CE16EF2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3309403"/>
              </p:ext>
            </p:extLst>
          </p:nvPr>
        </p:nvGraphicFramePr>
        <p:xfrm>
          <a:off x="3831306" y="3148242"/>
          <a:ext cx="7360759" cy="2966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51537">
                  <a:extLst>
                    <a:ext uri="{9D8B030D-6E8A-4147-A177-3AD203B41FA5}">
                      <a16:colId xmlns:a16="http://schemas.microsoft.com/office/drawing/2014/main" val="2859784142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3834334387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2881815130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1245310397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237390040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3012096669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23285760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기관기호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기관이름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평가구분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평가등급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상세주소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전화번호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평가일자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368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619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8510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48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6306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944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7716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1023034"/>
                  </a:ext>
                </a:extLst>
              </a:tr>
            </a:tbl>
          </a:graphicData>
        </a:graphic>
      </p:graphicFrame>
      <p:sp>
        <p:nvSpPr>
          <p:cNvPr id="20" name="직사각형 19">
            <a:extLst>
              <a:ext uri="{FF2B5EF4-FFF2-40B4-BE49-F238E27FC236}">
                <a16:creationId xmlns:a16="http://schemas.microsoft.com/office/drawing/2014/main" id="{787A8C30-B67F-7D98-78B0-E5531197E7D3}"/>
              </a:ext>
            </a:extLst>
          </p:cNvPr>
          <p:cNvSpPr/>
          <p:nvPr/>
        </p:nvSpPr>
        <p:spPr>
          <a:xfrm>
            <a:off x="1063841" y="3193192"/>
            <a:ext cx="2233805" cy="31581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23375D5-64B3-7037-1D84-6C9D83BA1D80}"/>
              </a:ext>
            </a:extLst>
          </p:cNvPr>
          <p:cNvSpPr/>
          <p:nvPr/>
        </p:nvSpPr>
        <p:spPr>
          <a:xfrm>
            <a:off x="2140477" y="3571739"/>
            <a:ext cx="543730" cy="2607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98A85C7-1C82-C2D4-88CE-925D8C3F2D3A}"/>
              </a:ext>
            </a:extLst>
          </p:cNvPr>
          <p:cNvSpPr/>
          <p:nvPr/>
        </p:nvSpPr>
        <p:spPr>
          <a:xfrm>
            <a:off x="4491210" y="2554096"/>
            <a:ext cx="685310" cy="2607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2AB651F-1E78-7824-7046-0197BA4BDDBE}"/>
              </a:ext>
            </a:extLst>
          </p:cNvPr>
          <p:cNvSpPr/>
          <p:nvPr/>
        </p:nvSpPr>
        <p:spPr>
          <a:xfrm>
            <a:off x="3857028" y="3847040"/>
            <a:ext cx="7253424" cy="43982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</a:rPr>
              <a:t>원하는 목록을 클릭</a:t>
            </a:r>
            <a:r>
              <a:rPr lang="en-US" altLang="ko-KR" dirty="0">
                <a:solidFill>
                  <a:srgbClr val="FF0000"/>
                </a:solidFill>
              </a:rPr>
              <a:t>!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B4CC973-B85A-15CE-3E99-FC24C6DBF84A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72198B0-3C08-727B-3788-11586BB6BD70}"/>
              </a:ext>
            </a:extLst>
          </p:cNvPr>
          <p:cNvSpPr/>
          <p:nvPr/>
        </p:nvSpPr>
        <p:spPr>
          <a:xfrm>
            <a:off x="3846546" y="2845303"/>
            <a:ext cx="3346734" cy="26072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16C0471-628D-DA3A-BC8A-19040E9A494C}"/>
              </a:ext>
            </a:extLst>
          </p:cNvPr>
          <p:cNvSpPr/>
          <p:nvPr/>
        </p:nvSpPr>
        <p:spPr>
          <a:xfrm>
            <a:off x="3569435" y="1275897"/>
            <a:ext cx="1679353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7FBBFE2-9A5F-EEC3-9FC6-7B53B5A62A8E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3311202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4AA94E38-80DB-898D-791C-E8DB09B9B16F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5126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solidFill>
                  <a:srgbClr val="0090D0"/>
                </a:solidFill>
              </a:rPr>
              <a:t>요양시설찾기</a:t>
            </a:r>
            <a:r>
              <a:rPr lang="en-US" altLang="ko-KR" sz="3200" b="1" dirty="0">
                <a:solidFill>
                  <a:srgbClr val="0090D0"/>
                </a:solidFill>
              </a:rPr>
              <a:t>_</a:t>
            </a:r>
            <a:r>
              <a:rPr lang="en-US" altLang="ko-KR" sz="3200" b="1" dirty="0" err="1">
                <a:solidFill>
                  <a:srgbClr val="0090D0"/>
                </a:solidFill>
              </a:rPr>
              <a:t>search_detail</a:t>
            </a:r>
            <a:endParaRPr lang="ko-KR" altLang="en-US" sz="3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6BC9F71-0526-3526-C74A-46CB0DB00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DF2EF4F-8340-63E8-D294-9C5C2CC2E316}"/>
              </a:ext>
            </a:extLst>
          </p:cNvPr>
          <p:cNvSpPr txBox="1"/>
          <p:nvPr/>
        </p:nvSpPr>
        <p:spPr>
          <a:xfrm>
            <a:off x="855053" y="1919892"/>
            <a:ext cx="2579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찾으시는 요양시설을 아래에서 선택하세요</a:t>
            </a: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769DA91C-AE49-D5DB-3744-79312FF9AB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" t="21728" r="80929" b="65087"/>
          <a:stretch/>
        </p:blipFill>
        <p:spPr>
          <a:xfrm>
            <a:off x="986261" y="2219799"/>
            <a:ext cx="2317136" cy="994367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13D7B46C-95D6-6C81-B00A-F255640B5E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 t="51685" r="81439" b="5327"/>
          <a:stretch/>
        </p:blipFill>
        <p:spPr>
          <a:xfrm>
            <a:off x="999933" y="3156500"/>
            <a:ext cx="2303464" cy="301062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10E76D21-B300-87F7-EE78-0DADD1C5CAD0}"/>
              </a:ext>
            </a:extLst>
          </p:cNvPr>
          <p:cNvSpPr/>
          <p:nvPr/>
        </p:nvSpPr>
        <p:spPr>
          <a:xfrm>
            <a:off x="999933" y="2214880"/>
            <a:ext cx="1199707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4190CBB0-A590-D919-4A62-F89F6A565C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686" y="1940506"/>
            <a:ext cx="7522754" cy="4231550"/>
          </a:xfrm>
          <a:prstGeom prst="rect">
            <a:avLst/>
          </a:prstGeom>
          <a:ln w="38100">
            <a:noFill/>
            <a:prstDash val="sysDash"/>
          </a:ln>
        </p:spPr>
      </p:pic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ED68CEE9-E996-76DF-A4AC-648CE16EF2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3532640"/>
              </p:ext>
            </p:extLst>
          </p:nvPr>
        </p:nvGraphicFramePr>
        <p:xfrm>
          <a:off x="3831306" y="3148242"/>
          <a:ext cx="7360759" cy="2966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51537">
                  <a:extLst>
                    <a:ext uri="{9D8B030D-6E8A-4147-A177-3AD203B41FA5}">
                      <a16:colId xmlns:a16="http://schemas.microsoft.com/office/drawing/2014/main" val="2859784142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3834334387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2881815130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1245310397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237390040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3012096669"/>
                    </a:ext>
                  </a:extLst>
                </a:gridCol>
                <a:gridCol w="1051537">
                  <a:extLst>
                    <a:ext uri="{9D8B030D-6E8A-4147-A177-3AD203B41FA5}">
                      <a16:colId xmlns:a16="http://schemas.microsoft.com/office/drawing/2014/main" val="23285760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기관기호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기관이름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평가구분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평가등급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상세주소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전화번호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평가일자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368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619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8510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48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6306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944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7716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1023034"/>
                  </a:ext>
                </a:extLst>
              </a:tr>
            </a:tbl>
          </a:graphicData>
        </a:graphic>
      </p:graphicFrame>
      <p:sp>
        <p:nvSpPr>
          <p:cNvPr id="20" name="직사각형 19">
            <a:extLst>
              <a:ext uri="{FF2B5EF4-FFF2-40B4-BE49-F238E27FC236}">
                <a16:creationId xmlns:a16="http://schemas.microsoft.com/office/drawing/2014/main" id="{787A8C30-B67F-7D98-78B0-E5531197E7D3}"/>
              </a:ext>
            </a:extLst>
          </p:cNvPr>
          <p:cNvSpPr/>
          <p:nvPr/>
        </p:nvSpPr>
        <p:spPr>
          <a:xfrm>
            <a:off x="1063841" y="3193192"/>
            <a:ext cx="2233805" cy="31581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23375D5-64B3-7037-1D84-6C9D83BA1D80}"/>
              </a:ext>
            </a:extLst>
          </p:cNvPr>
          <p:cNvSpPr/>
          <p:nvPr/>
        </p:nvSpPr>
        <p:spPr>
          <a:xfrm>
            <a:off x="2140477" y="3571739"/>
            <a:ext cx="543730" cy="2607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64DBE4B-35A7-8E49-C157-D6BA64085317}"/>
              </a:ext>
            </a:extLst>
          </p:cNvPr>
          <p:cNvSpPr/>
          <p:nvPr/>
        </p:nvSpPr>
        <p:spPr>
          <a:xfrm>
            <a:off x="3846546" y="2845303"/>
            <a:ext cx="3346734" cy="26072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CFFB5A9-FED8-406F-A594-8ADCA5319A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5337" y="1921241"/>
            <a:ext cx="5076082" cy="4687415"/>
          </a:xfrm>
          <a:prstGeom prst="rect">
            <a:avLst/>
          </a:prstGeom>
          <a:ln w="38100">
            <a:solidFill>
              <a:srgbClr val="FF0000"/>
            </a:solidFill>
            <a:prstDash val="sysDash"/>
          </a:ln>
        </p:spPr>
      </p:pic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44BC20C-D678-78C7-56BA-847F7A013BDF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37229" y="4708370"/>
            <a:ext cx="1950016" cy="3412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97B12DEF-90AC-36D4-96A5-E4BA0B39F071}"/>
              </a:ext>
            </a:extLst>
          </p:cNvPr>
          <p:cNvSpPr/>
          <p:nvPr/>
        </p:nvSpPr>
        <p:spPr>
          <a:xfrm>
            <a:off x="3569435" y="1275897"/>
            <a:ext cx="1679353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288ACB6-BEE5-99E9-4CAE-43A93676B90A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D66E34-22C6-3140-AF2D-2D4EC1C93113}"/>
              </a:ext>
            </a:extLst>
          </p:cNvPr>
          <p:cNvSpPr txBox="1"/>
          <p:nvPr/>
        </p:nvSpPr>
        <p:spPr>
          <a:xfrm>
            <a:off x="4465539" y="5853996"/>
            <a:ext cx="5820824" cy="646331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컬럼명은</a:t>
            </a:r>
            <a:r>
              <a:rPr lang="en-US" altLang="ko-KR" dirty="0">
                <a:solidFill>
                  <a:srgbClr val="FF0000"/>
                </a:solidFill>
              </a:rPr>
              <a:t>: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‘2</a:t>
            </a:r>
            <a:r>
              <a:rPr lang="ko-KR" altLang="en-US" dirty="0">
                <a:solidFill>
                  <a:srgbClr val="FF0000"/>
                </a:solidFill>
              </a:rPr>
              <a:t>조 </a:t>
            </a:r>
            <a:r>
              <a:rPr lang="en-US" altLang="ko-KR" dirty="0">
                <a:solidFill>
                  <a:srgbClr val="FF0000"/>
                </a:solidFill>
              </a:rPr>
              <a:t>ERD &gt; </a:t>
            </a:r>
            <a:r>
              <a:rPr lang="ko-KR" altLang="en-US" dirty="0">
                <a:solidFill>
                  <a:srgbClr val="FF0000"/>
                </a:solidFill>
              </a:rPr>
              <a:t>요양기관 </a:t>
            </a:r>
            <a:r>
              <a:rPr lang="en-US" altLang="ko-KR" dirty="0">
                <a:solidFill>
                  <a:srgbClr val="FF0000"/>
                </a:solidFill>
              </a:rPr>
              <a:t>table &gt; </a:t>
            </a:r>
            <a:r>
              <a:rPr lang="ko-KR" altLang="en-US" dirty="0">
                <a:solidFill>
                  <a:srgbClr val="FF0000"/>
                </a:solidFill>
              </a:rPr>
              <a:t>논리이름</a:t>
            </a:r>
            <a:r>
              <a:rPr lang="en-US" altLang="ko-KR" dirty="0">
                <a:solidFill>
                  <a:srgbClr val="FF0000"/>
                </a:solidFill>
              </a:rPr>
              <a:t>’</a:t>
            </a:r>
            <a:r>
              <a:rPr lang="ko-KR" altLang="en-US" dirty="0">
                <a:solidFill>
                  <a:srgbClr val="FF0000"/>
                </a:solidFill>
              </a:rPr>
              <a:t> 적용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‘</a:t>
            </a:r>
            <a:r>
              <a:rPr lang="ko-KR" altLang="en-US" dirty="0">
                <a:solidFill>
                  <a:srgbClr val="FF0000"/>
                </a:solidFill>
              </a:rPr>
              <a:t>국민건강보험 공단 </a:t>
            </a:r>
            <a:r>
              <a:rPr lang="en-US" altLang="ko-KR" dirty="0">
                <a:solidFill>
                  <a:srgbClr val="FF0000"/>
                </a:solidFill>
              </a:rPr>
              <a:t>&gt;</a:t>
            </a:r>
            <a:r>
              <a:rPr lang="ko-KR" altLang="en-US" dirty="0">
                <a:solidFill>
                  <a:srgbClr val="FF0000"/>
                </a:solidFill>
              </a:rPr>
              <a:t>장기요양기관 찾기</a:t>
            </a:r>
            <a:r>
              <a:rPr lang="en-US" altLang="ko-KR" dirty="0">
                <a:solidFill>
                  <a:srgbClr val="FF0000"/>
                </a:solidFill>
              </a:rPr>
              <a:t>&gt;</a:t>
            </a:r>
            <a:r>
              <a:rPr lang="ko-KR" altLang="en-US" dirty="0">
                <a:solidFill>
                  <a:srgbClr val="FF0000"/>
                </a:solidFill>
              </a:rPr>
              <a:t>목록검색</a:t>
            </a:r>
            <a:r>
              <a:rPr lang="en-US" altLang="ko-KR" dirty="0">
                <a:solidFill>
                  <a:srgbClr val="FF0000"/>
                </a:solidFill>
              </a:rPr>
              <a:t>’ </a:t>
            </a:r>
            <a:r>
              <a:rPr lang="ko-KR" altLang="en-US" dirty="0">
                <a:solidFill>
                  <a:srgbClr val="FF0000"/>
                </a:solidFill>
              </a:rPr>
              <a:t>기준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F59268-E41C-D6A7-4319-767830F15BC0}"/>
              </a:ext>
            </a:extLst>
          </p:cNvPr>
          <p:cNvSpPr txBox="1"/>
          <p:nvPr/>
        </p:nvSpPr>
        <p:spPr>
          <a:xfrm>
            <a:off x="10070059" y="45523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상세화면</a:t>
            </a:r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0CBB8AAB-0AB9-9ECF-3CAB-27733FAE57B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9891251" y="4038806"/>
            <a:ext cx="732806" cy="51352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084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5126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solidFill>
                  <a:srgbClr val="0090D0"/>
                </a:solidFill>
              </a:rPr>
              <a:t>요양시설찾기</a:t>
            </a:r>
            <a:r>
              <a:rPr lang="en-US" altLang="ko-KR" sz="3200" b="1" dirty="0">
                <a:solidFill>
                  <a:srgbClr val="0090D0"/>
                </a:solidFill>
              </a:rPr>
              <a:t>_</a:t>
            </a:r>
            <a:r>
              <a:rPr lang="en-US" altLang="ko-KR" sz="3200" b="1" dirty="0" err="1">
                <a:solidFill>
                  <a:srgbClr val="0090D0"/>
                </a:solidFill>
              </a:rPr>
              <a:t>search_detail</a:t>
            </a:r>
            <a:endParaRPr lang="ko-KR" altLang="en-US" sz="32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CFFB5A9-FED8-406F-A594-8ADCA5319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05" y="1095331"/>
            <a:ext cx="5872495" cy="5422848"/>
          </a:xfrm>
          <a:prstGeom prst="rect">
            <a:avLst/>
          </a:prstGeom>
          <a:ln w="38100">
            <a:noFill/>
            <a:prstDash val="sysDash"/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26B0314-47C8-B7CB-34A2-1F4A11E2F7B0}"/>
              </a:ext>
            </a:extLst>
          </p:cNvPr>
          <p:cNvSpPr/>
          <p:nvPr/>
        </p:nvSpPr>
        <p:spPr>
          <a:xfrm>
            <a:off x="997139" y="2032986"/>
            <a:ext cx="792832" cy="30163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325CD1C-2E2D-376D-42DC-1A123AEE9F1C}"/>
              </a:ext>
            </a:extLst>
          </p:cNvPr>
          <p:cNvSpPr/>
          <p:nvPr/>
        </p:nvSpPr>
        <p:spPr>
          <a:xfrm>
            <a:off x="4723568" y="2244553"/>
            <a:ext cx="792832" cy="30163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표 6">
            <a:extLst>
              <a:ext uri="{FF2B5EF4-FFF2-40B4-BE49-F238E27FC236}">
                <a16:creationId xmlns:a16="http://schemas.microsoft.com/office/drawing/2014/main" id="{2C2218BB-08E5-2268-DF94-80A5DF78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5894073"/>
              </p:ext>
            </p:extLst>
          </p:nvPr>
        </p:nvGraphicFramePr>
        <p:xfrm>
          <a:off x="887849" y="2568134"/>
          <a:ext cx="5755149" cy="37717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832">
                  <a:extLst>
                    <a:ext uri="{9D8B030D-6E8A-4147-A177-3AD203B41FA5}">
                      <a16:colId xmlns:a16="http://schemas.microsoft.com/office/drawing/2014/main" val="2859784142"/>
                    </a:ext>
                  </a:extLst>
                </a:gridCol>
                <a:gridCol w="4951317">
                  <a:extLst>
                    <a:ext uri="{9D8B030D-6E8A-4147-A177-3AD203B41FA5}">
                      <a16:colId xmlns:a16="http://schemas.microsoft.com/office/drawing/2014/main" val="3834334387"/>
                    </a:ext>
                  </a:extLst>
                </a:gridCol>
              </a:tblGrid>
              <a:tr h="471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기관기호</a:t>
                      </a:r>
                    </a:p>
                  </a:txBody>
                  <a:tcPr marL="105786" marR="105786" marT="52893" marB="52893" anchor="ctr">
                    <a:solidFill>
                      <a:srgbClr val="9A3A3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105786" marR="105786" marT="52893" marB="52893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368497"/>
                  </a:ext>
                </a:extLst>
              </a:tr>
              <a:tr h="471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기관이름</a:t>
                      </a:r>
                    </a:p>
                  </a:txBody>
                  <a:tcPr marL="105786" marR="105786" marT="52893" marB="52893" anchor="ctr">
                    <a:solidFill>
                      <a:srgbClr val="9A3A3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105786" marR="105786" marT="52893" marB="52893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619322"/>
                  </a:ext>
                </a:extLst>
              </a:tr>
              <a:tr h="471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평가구분</a:t>
                      </a:r>
                    </a:p>
                  </a:txBody>
                  <a:tcPr marL="105786" marR="105786" marT="52893" marB="52893" anchor="ctr">
                    <a:solidFill>
                      <a:srgbClr val="9A3A3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105786" marR="105786" marT="52893" marB="52893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8510523"/>
                  </a:ext>
                </a:extLst>
              </a:tr>
              <a:tr h="471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평가등급</a:t>
                      </a:r>
                    </a:p>
                  </a:txBody>
                  <a:tcPr marL="105786" marR="105786" marT="52893" marB="52893" anchor="ctr">
                    <a:solidFill>
                      <a:srgbClr val="9A3A3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105786" marR="105786" marT="52893" marB="52893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748821"/>
                  </a:ext>
                </a:extLst>
              </a:tr>
              <a:tr h="471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상세주소</a:t>
                      </a:r>
                    </a:p>
                  </a:txBody>
                  <a:tcPr marL="105786" marR="105786" marT="52893" marB="52893" anchor="ctr">
                    <a:solidFill>
                      <a:srgbClr val="9A3A3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105786" marR="105786" marT="52893" marB="52893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6306582"/>
                  </a:ext>
                </a:extLst>
              </a:tr>
              <a:tr h="471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전화번호</a:t>
                      </a:r>
                    </a:p>
                  </a:txBody>
                  <a:tcPr marL="105786" marR="105786" marT="52893" marB="52893" anchor="ctr">
                    <a:solidFill>
                      <a:srgbClr val="9A3A3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105786" marR="105786" marT="52893" marB="52893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944624"/>
                  </a:ext>
                </a:extLst>
              </a:tr>
              <a:tr h="471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기관</a:t>
                      </a:r>
                      <a:endParaRPr lang="en-US" altLang="ko-KR" sz="1100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지정일</a:t>
                      </a:r>
                    </a:p>
                  </a:txBody>
                  <a:tcPr marL="105786" marR="105786" marT="52893" marB="52893" anchor="ctr">
                    <a:solidFill>
                      <a:srgbClr val="9A3A3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105786" marR="105786" marT="52893" marB="52893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7716246"/>
                  </a:ext>
                </a:extLst>
              </a:tr>
              <a:tr h="471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기관</a:t>
                      </a:r>
                      <a:endParaRPr lang="en-US" altLang="ko-KR" sz="1100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구분코드</a:t>
                      </a:r>
                    </a:p>
                  </a:txBody>
                  <a:tcPr marL="105786" marR="105786" marT="52893" marB="52893" anchor="ctr">
                    <a:solidFill>
                      <a:srgbClr val="9A3A3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marL="105786" marR="105786" marT="52893" marB="52893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1023034"/>
                  </a:ext>
                </a:extLst>
              </a:tr>
            </a:tbl>
          </a:graphicData>
        </a:graphic>
      </p:graphicFrame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CA65956F-AF36-5434-E6C8-C4797FF4D1BD}"/>
              </a:ext>
            </a:extLst>
          </p:cNvPr>
          <p:cNvCxnSpPr>
            <a:cxnSpLocks/>
          </p:cNvCxnSpPr>
          <p:nvPr/>
        </p:nvCxnSpPr>
        <p:spPr>
          <a:xfrm>
            <a:off x="6477491" y="2301446"/>
            <a:ext cx="1398564" cy="26668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053A70B-41DC-696E-4363-1F5540064A58}"/>
              </a:ext>
            </a:extLst>
          </p:cNvPr>
          <p:cNvSpPr txBox="1"/>
          <p:nvPr/>
        </p:nvSpPr>
        <p:spPr>
          <a:xfrm>
            <a:off x="7956779" y="2408575"/>
            <a:ext cx="37064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-</a:t>
            </a:r>
            <a:r>
              <a:rPr lang="ko-KR" altLang="en-US" dirty="0">
                <a:solidFill>
                  <a:srgbClr val="FF0000"/>
                </a:solidFill>
              </a:rPr>
              <a:t>상세화면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 err="1">
                <a:solidFill>
                  <a:srgbClr val="FF0000"/>
                </a:solidFill>
              </a:rPr>
              <a:t>팝업창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  <a:r>
              <a:rPr lang="ko-KR" altLang="en-US" dirty="0">
                <a:solidFill>
                  <a:srgbClr val="FF0000"/>
                </a:solidFill>
              </a:rPr>
              <a:t> 상단메뉴</a:t>
            </a:r>
            <a:r>
              <a:rPr lang="en-US" altLang="ko-KR" dirty="0">
                <a:solidFill>
                  <a:srgbClr val="FF0000"/>
                </a:solidFill>
              </a:rPr>
              <a:t>:</a:t>
            </a:r>
          </a:p>
          <a:p>
            <a:r>
              <a:rPr lang="ko-KR" altLang="en-US" dirty="0">
                <a:solidFill>
                  <a:srgbClr val="FF0000"/>
                </a:solidFill>
              </a:rPr>
              <a:t>   → </a:t>
            </a:r>
            <a:r>
              <a:rPr lang="en-US" altLang="ko-KR" dirty="0">
                <a:solidFill>
                  <a:srgbClr val="FF0000"/>
                </a:solidFill>
              </a:rPr>
              <a:t>’</a:t>
            </a:r>
            <a:r>
              <a:rPr lang="ko-KR" altLang="en-US" dirty="0">
                <a:solidFill>
                  <a:srgbClr val="FF0000"/>
                </a:solidFill>
              </a:rPr>
              <a:t>기본정보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게시판</a:t>
            </a:r>
            <a:r>
              <a:rPr lang="en-US" altLang="ko-KR" dirty="0">
                <a:solidFill>
                  <a:srgbClr val="FF0000"/>
                </a:solidFill>
              </a:rPr>
              <a:t>’</a:t>
            </a:r>
            <a:r>
              <a:rPr lang="ko-KR" altLang="en-US" dirty="0">
                <a:solidFill>
                  <a:srgbClr val="FF0000"/>
                </a:solidFill>
              </a:rPr>
              <a:t> 이외는 삭제</a:t>
            </a:r>
          </a:p>
        </p:txBody>
      </p:sp>
    </p:spTree>
    <p:extLst>
      <p:ext uri="{BB962C8B-B14F-4D97-AF65-F5344CB8AC3E}">
        <p14:creationId xmlns:p14="http://schemas.microsoft.com/office/powerpoint/2010/main" val="1110228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34083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지도검색</a:t>
            </a:r>
            <a:r>
              <a:rPr lang="en-US" altLang="ko-KR" sz="3200" b="1" dirty="0">
                <a:solidFill>
                  <a:srgbClr val="0090D0"/>
                </a:solidFill>
              </a:rPr>
              <a:t>_map_01</a:t>
            </a:r>
            <a:endParaRPr lang="ko-KR" altLang="en-US" sz="3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B6FFCB-9628-4F4C-E066-5A48445FE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692D79-8884-4E26-A9CA-F12F46DB51F7}"/>
              </a:ext>
            </a:extLst>
          </p:cNvPr>
          <p:cNvSpPr txBox="1"/>
          <p:nvPr/>
        </p:nvSpPr>
        <p:spPr>
          <a:xfrm>
            <a:off x="855053" y="1919892"/>
            <a:ext cx="2579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찾으시는 요양시설을 아래에서 선택하세요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5A14937-0667-7533-BC4A-D52E6CF3BD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" t="21728" r="80929" b="65087"/>
          <a:stretch/>
        </p:blipFill>
        <p:spPr>
          <a:xfrm>
            <a:off x="986261" y="2219799"/>
            <a:ext cx="2317136" cy="994367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870DFD0C-F8D3-8728-2160-E1955F1C71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 t="51685" r="81439" b="5327"/>
          <a:stretch/>
        </p:blipFill>
        <p:spPr>
          <a:xfrm>
            <a:off x="999933" y="3156500"/>
            <a:ext cx="2303464" cy="3010620"/>
          </a:xfrm>
          <a:prstGeom prst="rect">
            <a:avLst/>
          </a:prstGeom>
        </p:spPr>
      </p:pic>
      <p:pic>
        <p:nvPicPr>
          <p:cNvPr id="13" name="그림 12" descr="지도이(가) 표시된 사진&#10;&#10;자동 생성된 설명">
            <a:extLst>
              <a:ext uri="{FF2B5EF4-FFF2-40B4-BE49-F238E27FC236}">
                <a16:creationId xmlns:a16="http://schemas.microsoft.com/office/drawing/2014/main" id="{72118CC6-BA82-6DAD-A8E6-ADDEC1FC7D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82" r="1553" b="6417"/>
          <a:stretch/>
        </p:blipFill>
        <p:spPr>
          <a:xfrm>
            <a:off x="3741017" y="1898124"/>
            <a:ext cx="7563867" cy="4267726"/>
          </a:xfrm>
          <a:prstGeom prst="rect">
            <a:avLst/>
          </a:prstGeom>
          <a:ln w="38100">
            <a:solidFill>
              <a:srgbClr val="FF0000"/>
            </a:solidFill>
            <a:prstDash val="sysDash"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A937885-3E18-1C41-0F84-FDFF276AEDB3}"/>
              </a:ext>
            </a:extLst>
          </p:cNvPr>
          <p:cNvSpPr/>
          <p:nvPr/>
        </p:nvSpPr>
        <p:spPr>
          <a:xfrm>
            <a:off x="999933" y="2214880"/>
            <a:ext cx="1199707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B858796-6F10-8466-8918-17D162281B82}"/>
              </a:ext>
            </a:extLst>
          </p:cNvPr>
          <p:cNvSpPr/>
          <p:nvPr/>
        </p:nvSpPr>
        <p:spPr>
          <a:xfrm>
            <a:off x="1063841" y="3193192"/>
            <a:ext cx="2233805" cy="31581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5F8BFE6-C305-BA9C-74F0-66CE7F1B8688}"/>
              </a:ext>
            </a:extLst>
          </p:cNvPr>
          <p:cNvSpPr/>
          <p:nvPr/>
        </p:nvSpPr>
        <p:spPr>
          <a:xfrm>
            <a:off x="2140477" y="3571739"/>
            <a:ext cx="543730" cy="2607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F35D40-7AC0-73A2-5AB1-779816686C18}"/>
              </a:ext>
            </a:extLst>
          </p:cNvPr>
          <p:cNvSpPr txBox="1"/>
          <p:nvPr/>
        </p:nvSpPr>
        <p:spPr>
          <a:xfrm>
            <a:off x="4308223" y="3376264"/>
            <a:ext cx="5820824" cy="646331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지도 화면구현 및 </a:t>
            </a:r>
            <a:r>
              <a:rPr lang="en-US" altLang="ko-KR" dirty="0" err="1">
                <a:solidFill>
                  <a:srgbClr val="FF0000"/>
                </a:solidFill>
              </a:rPr>
              <a:t>api</a:t>
            </a:r>
            <a:r>
              <a:rPr lang="ko-KR" altLang="en-US" dirty="0">
                <a:solidFill>
                  <a:srgbClr val="FF0000"/>
                </a:solidFill>
              </a:rPr>
              <a:t> 는 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‘</a:t>
            </a:r>
            <a:r>
              <a:rPr lang="ko-KR" altLang="en-US" dirty="0">
                <a:solidFill>
                  <a:srgbClr val="FF0000"/>
                </a:solidFill>
              </a:rPr>
              <a:t>국민건강보험 공단 </a:t>
            </a:r>
            <a:r>
              <a:rPr lang="en-US" altLang="ko-KR" dirty="0">
                <a:solidFill>
                  <a:srgbClr val="FF0000"/>
                </a:solidFill>
              </a:rPr>
              <a:t>&gt;</a:t>
            </a:r>
            <a:r>
              <a:rPr lang="ko-KR" altLang="en-US" dirty="0">
                <a:solidFill>
                  <a:srgbClr val="FF0000"/>
                </a:solidFill>
              </a:rPr>
              <a:t>장기요양기관 찾기</a:t>
            </a:r>
            <a:r>
              <a:rPr lang="en-US" altLang="ko-KR" dirty="0">
                <a:solidFill>
                  <a:srgbClr val="FF0000"/>
                </a:solidFill>
              </a:rPr>
              <a:t>&gt;</a:t>
            </a:r>
            <a:r>
              <a:rPr lang="ko-KR" altLang="en-US" dirty="0">
                <a:solidFill>
                  <a:srgbClr val="FF0000"/>
                </a:solidFill>
              </a:rPr>
              <a:t>지도검색</a:t>
            </a:r>
            <a:r>
              <a:rPr lang="en-US" altLang="ko-KR" dirty="0">
                <a:solidFill>
                  <a:srgbClr val="FF0000"/>
                </a:solidFill>
              </a:rPr>
              <a:t>’ </a:t>
            </a:r>
            <a:r>
              <a:rPr lang="ko-KR" altLang="en-US" dirty="0">
                <a:solidFill>
                  <a:srgbClr val="FF0000"/>
                </a:solidFill>
              </a:rPr>
              <a:t>기준</a:t>
            </a: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4F095C93-0580-8A56-2610-F12C32F01D37}"/>
              </a:ext>
            </a:extLst>
          </p:cNvPr>
          <p:cNvCxnSpPr>
            <a:cxnSpLocks/>
          </p:cNvCxnSpPr>
          <p:nvPr/>
        </p:nvCxnSpPr>
        <p:spPr>
          <a:xfrm rot="16200000" flipH="1">
            <a:off x="5908638" y="2725188"/>
            <a:ext cx="978302" cy="3238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B9222D2-223A-203D-4D69-9143375A5D86}"/>
              </a:ext>
            </a:extLst>
          </p:cNvPr>
          <p:cNvSpPr/>
          <p:nvPr/>
        </p:nvSpPr>
        <p:spPr>
          <a:xfrm>
            <a:off x="3856210" y="1944496"/>
            <a:ext cx="685310" cy="2607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F4BFBE3-ACC5-E9BC-DB20-5566FDE92C60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D595DD5-4F25-9BCE-40AC-7E4337DBBA84}"/>
              </a:ext>
            </a:extLst>
          </p:cNvPr>
          <p:cNvSpPr/>
          <p:nvPr/>
        </p:nvSpPr>
        <p:spPr>
          <a:xfrm>
            <a:off x="3854166" y="2245892"/>
            <a:ext cx="3430554" cy="3470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1734774-6846-B7D0-5812-14ACAA6610AC}"/>
              </a:ext>
            </a:extLst>
          </p:cNvPr>
          <p:cNvSpPr/>
          <p:nvPr/>
        </p:nvSpPr>
        <p:spPr>
          <a:xfrm>
            <a:off x="6200875" y="1275897"/>
            <a:ext cx="1679353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47A2E11-0ABF-85F3-E9FB-400B602EBD5E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1476910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E60310-4A5B-7788-1057-9C78889FCB0C}"/>
              </a:ext>
            </a:extLst>
          </p:cNvPr>
          <p:cNvSpPr txBox="1"/>
          <p:nvPr/>
        </p:nvSpPr>
        <p:spPr>
          <a:xfrm>
            <a:off x="142866" y="158568"/>
            <a:ext cx="34083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지도검색</a:t>
            </a:r>
            <a:r>
              <a:rPr lang="en-US" altLang="ko-KR" sz="3200" b="1" dirty="0">
                <a:solidFill>
                  <a:srgbClr val="0090D0"/>
                </a:solidFill>
              </a:rPr>
              <a:t>_map_02</a:t>
            </a:r>
            <a:endParaRPr lang="ko-KR" altLang="en-US" sz="3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B6FFCB-9628-4F4C-E066-5A48445FE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13" y="1249626"/>
            <a:ext cx="1856947" cy="3759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692D79-8884-4E26-A9CA-F12F46DB51F7}"/>
              </a:ext>
            </a:extLst>
          </p:cNvPr>
          <p:cNvSpPr txBox="1"/>
          <p:nvPr/>
        </p:nvSpPr>
        <p:spPr>
          <a:xfrm>
            <a:off x="855053" y="1919892"/>
            <a:ext cx="2579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찾으시는 요양시설을 아래에서 선택하세요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5A14937-0667-7533-BC4A-D52E6CF3BD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" t="21728" r="80929" b="65087"/>
          <a:stretch/>
        </p:blipFill>
        <p:spPr>
          <a:xfrm>
            <a:off x="986261" y="2219799"/>
            <a:ext cx="2317136" cy="994367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870DFD0C-F8D3-8728-2160-E1955F1C71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 t="51685" r="81439" b="5327"/>
          <a:stretch/>
        </p:blipFill>
        <p:spPr>
          <a:xfrm>
            <a:off x="999933" y="3156500"/>
            <a:ext cx="2303464" cy="3010620"/>
          </a:xfrm>
          <a:prstGeom prst="rect">
            <a:avLst/>
          </a:prstGeom>
        </p:spPr>
      </p:pic>
      <p:pic>
        <p:nvPicPr>
          <p:cNvPr id="13" name="그림 12" descr="지도이(가) 표시된 사진&#10;&#10;자동 생성된 설명">
            <a:extLst>
              <a:ext uri="{FF2B5EF4-FFF2-40B4-BE49-F238E27FC236}">
                <a16:creationId xmlns:a16="http://schemas.microsoft.com/office/drawing/2014/main" id="{72118CC6-BA82-6DAD-A8E6-ADDEC1FC7D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82" r="1553" b="6417"/>
          <a:stretch/>
        </p:blipFill>
        <p:spPr>
          <a:xfrm>
            <a:off x="3741017" y="1898124"/>
            <a:ext cx="7563867" cy="4267726"/>
          </a:xfrm>
          <a:prstGeom prst="rect">
            <a:avLst/>
          </a:prstGeom>
          <a:ln w="38100">
            <a:solidFill>
              <a:srgbClr val="FF0000"/>
            </a:solidFill>
            <a:prstDash val="sysDash"/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A937885-3E18-1C41-0F84-FDFF276AEDB3}"/>
              </a:ext>
            </a:extLst>
          </p:cNvPr>
          <p:cNvSpPr/>
          <p:nvPr/>
        </p:nvSpPr>
        <p:spPr>
          <a:xfrm>
            <a:off x="999933" y="2214880"/>
            <a:ext cx="1199707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B858796-6F10-8466-8918-17D162281B82}"/>
              </a:ext>
            </a:extLst>
          </p:cNvPr>
          <p:cNvSpPr/>
          <p:nvPr/>
        </p:nvSpPr>
        <p:spPr>
          <a:xfrm>
            <a:off x="1063841" y="3193192"/>
            <a:ext cx="2233805" cy="31581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5F8BFE6-C305-BA9C-74F0-66CE7F1B8688}"/>
              </a:ext>
            </a:extLst>
          </p:cNvPr>
          <p:cNvSpPr/>
          <p:nvPr/>
        </p:nvSpPr>
        <p:spPr>
          <a:xfrm>
            <a:off x="2140477" y="3571739"/>
            <a:ext cx="543730" cy="2607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4F095C93-0580-8A56-2610-F12C32F01D37}"/>
              </a:ext>
            </a:extLst>
          </p:cNvPr>
          <p:cNvCxnSpPr>
            <a:cxnSpLocks/>
          </p:cNvCxnSpPr>
          <p:nvPr/>
        </p:nvCxnSpPr>
        <p:spPr>
          <a:xfrm rot="16200000" flipH="1">
            <a:off x="5908638" y="2725188"/>
            <a:ext cx="978302" cy="3238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B9222D2-223A-203D-4D69-9143375A5D86}"/>
              </a:ext>
            </a:extLst>
          </p:cNvPr>
          <p:cNvSpPr/>
          <p:nvPr/>
        </p:nvSpPr>
        <p:spPr>
          <a:xfrm>
            <a:off x="3856210" y="1944496"/>
            <a:ext cx="685310" cy="2607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AF40379-8DDF-3CD2-60F8-5A30F51539F3}"/>
              </a:ext>
            </a:extLst>
          </p:cNvPr>
          <p:cNvSpPr/>
          <p:nvPr/>
        </p:nvSpPr>
        <p:spPr>
          <a:xfrm>
            <a:off x="3989108" y="2688800"/>
            <a:ext cx="1456652" cy="68746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</a:rPr>
              <a:t>원하는 목록을 클릭</a:t>
            </a:r>
            <a:r>
              <a:rPr lang="en-US" altLang="ko-KR" dirty="0">
                <a:solidFill>
                  <a:srgbClr val="FF0000"/>
                </a:solidFill>
              </a:rPr>
              <a:t>!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AF5B0F1-4E2F-6A34-75D8-B7E26FAF8E18}"/>
              </a:ext>
            </a:extLst>
          </p:cNvPr>
          <p:cNvSpPr/>
          <p:nvPr/>
        </p:nvSpPr>
        <p:spPr>
          <a:xfrm>
            <a:off x="508000" y="1066799"/>
            <a:ext cx="11206480" cy="54578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1475287-BF5A-E976-4940-90B4C2471329}"/>
              </a:ext>
            </a:extLst>
          </p:cNvPr>
          <p:cNvSpPr/>
          <p:nvPr/>
        </p:nvSpPr>
        <p:spPr>
          <a:xfrm>
            <a:off x="3854166" y="2245892"/>
            <a:ext cx="3430554" cy="3470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ㅍㅍㅍㅍ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DEA22B1-3F78-AF01-36CC-942C454C92F3}"/>
              </a:ext>
            </a:extLst>
          </p:cNvPr>
          <p:cNvSpPr/>
          <p:nvPr/>
        </p:nvSpPr>
        <p:spPr>
          <a:xfrm>
            <a:off x="6200875" y="1275897"/>
            <a:ext cx="1679353" cy="453324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6E01339-2457-C57D-D347-5EF504B0A2BC}"/>
              </a:ext>
            </a:extLst>
          </p:cNvPr>
          <p:cNvSpPr/>
          <p:nvPr/>
        </p:nvSpPr>
        <p:spPr>
          <a:xfrm>
            <a:off x="2793940" y="1239466"/>
            <a:ext cx="8694747" cy="52837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요양시설찾기</a:t>
            </a:r>
            <a:r>
              <a:rPr lang="ko-KR" altLang="en-US" dirty="0">
                <a:solidFill>
                  <a:schemeClr val="tx1"/>
                </a:solidFill>
              </a:rPr>
              <a:t>                            지도검색                          로그인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377969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672</TotalTime>
  <Words>530</Words>
  <Application>Microsoft Office PowerPoint</Application>
  <PresentationFormat>와이드스크린</PresentationFormat>
  <Paragraphs>141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Arial</vt:lpstr>
      <vt:lpstr>Calibri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smhrd</dc:creator>
  <cp:lastModifiedBy>9066</cp:lastModifiedBy>
  <cp:revision>76</cp:revision>
  <dcterms:created xsi:type="dcterms:W3CDTF">2021-07-16T05:18:45Z</dcterms:created>
  <dcterms:modified xsi:type="dcterms:W3CDTF">2023-02-03T05:13:03Z</dcterms:modified>
</cp:coreProperties>
</file>

<file path=docProps/thumbnail.jpeg>
</file>